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9" r:id="rId6"/>
    <p:sldId id="263" r:id="rId7"/>
    <p:sldId id="270" r:id="rId8"/>
    <p:sldId id="264" r:id="rId9"/>
    <p:sldId id="266" r:id="rId10"/>
    <p:sldId id="265"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12/31/2023</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12/31/2023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56754"/>
            <a:ext cx="7766936" cy="3894082"/>
          </a:xfrm>
        </p:spPr>
        <p:txBody>
          <a:bodyPr/>
          <a:lstStyle/>
          <a:p>
            <a:r>
              <a:rPr lang="en-US" sz="4000" b="1" dirty="0">
                <a:latin typeface="Algerian" panose="04020705040A02060702" pitchFamily="82" charset="0"/>
                <a:cs typeface="Times New Roman" panose="02020603050405020304" pitchFamily="18" charset="0"/>
              </a:rPr>
              <a:t>Applied Physics(Com. </a:t>
            </a:r>
            <a:r>
              <a:rPr lang="en-US" sz="4000" b="1" dirty="0" err="1">
                <a:latin typeface="Algerian" panose="04020705040A02060702" pitchFamily="82" charset="0"/>
                <a:cs typeface="Times New Roman" panose="02020603050405020304" pitchFamily="18" charset="0"/>
              </a:rPr>
              <a:t>Sc</a:t>
            </a:r>
            <a:r>
              <a:rPr lang="en-US" sz="4000" b="1" dirty="0">
                <a:latin typeface="Algerian" panose="04020705040A02060702" pitchFamily="82" charset="0"/>
                <a:cs typeface="Times New Roman" panose="02020603050405020304" pitchFamily="18" charset="0"/>
              </a:rPr>
              <a:t>)</a:t>
            </a:r>
            <a:br>
              <a:rPr lang="en-US" sz="4000" b="1" dirty="0">
                <a:latin typeface="Algerian" panose="04020705040A02060702" pitchFamily="82" charset="0"/>
                <a:cs typeface="Times New Roman" panose="02020603050405020304" pitchFamily="18" charset="0"/>
              </a:rPr>
            </a:br>
            <a:r>
              <a:rPr lang="en-US" sz="2000" b="1" dirty="0">
                <a:solidFill>
                  <a:schemeClr val="tx1"/>
                </a:solidFill>
                <a:latin typeface="Times New Roman" panose="02020603050405020304" pitchFamily="18" charset="0"/>
                <a:cs typeface="Times New Roman" panose="02020603050405020304" pitchFamily="18" charset="0"/>
              </a:rPr>
              <a:t>BS CS   Semester-I Course Code: </a:t>
            </a:r>
            <a:br>
              <a:rPr lang="en-US" sz="2000" b="1" dirty="0">
                <a:solidFill>
                  <a:schemeClr val="tx1"/>
                </a:solidFill>
                <a:latin typeface="Times New Roman" panose="02020603050405020304" pitchFamily="18" charset="0"/>
                <a:cs typeface="Times New Roman" panose="02020603050405020304" pitchFamily="18" charset="0"/>
              </a:rPr>
            </a:br>
            <a:r>
              <a:rPr lang="en-US" sz="2400" b="1" dirty="0" smtClean="0">
                <a:solidFill>
                  <a:srgbClr val="FF0000"/>
                </a:solidFill>
                <a:latin typeface="Times New Roman" panose="02020603050405020304" pitchFamily="18" charset="0"/>
                <a:cs typeface="Times New Roman" panose="02020603050405020304" pitchFamily="18" charset="0"/>
              </a:rPr>
              <a:t>L-6(Energy)</a:t>
            </a:r>
            <a:r>
              <a:rPr lang="en-US" sz="2400" b="1" dirty="0">
                <a:solidFill>
                  <a:srgbClr val="FF0000"/>
                </a:solidFill>
                <a:latin typeface="Times New Roman" panose="02020603050405020304" pitchFamily="18" charset="0"/>
                <a:cs typeface="Times New Roman" panose="02020603050405020304" pitchFamily="18" charset="0"/>
              </a:rPr>
              <a:t/>
            </a:r>
            <a:br>
              <a:rPr lang="en-US" sz="2400" b="1" dirty="0">
                <a:solidFill>
                  <a:srgbClr val="FF0000"/>
                </a:solidFill>
                <a:latin typeface="Times New Roman" panose="02020603050405020304" pitchFamily="18" charset="0"/>
                <a:cs typeface="Times New Roman" panose="02020603050405020304" pitchFamily="18" charset="0"/>
              </a:rPr>
            </a:br>
            <a:r>
              <a:rPr lang="en-US" sz="3600" b="1" dirty="0">
                <a:solidFill>
                  <a:srgbClr val="002060"/>
                </a:solidFill>
                <a:latin typeface="Times New Roman" panose="02020603050405020304" pitchFamily="18" charset="0"/>
                <a:cs typeface="Times New Roman" panose="02020603050405020304" pitchFamily="18" charset="0"/>
              </a:rPr>
              <a:t>IUB &amp; All Affiliated Colleges. </a:t>
            </a:r>
            <a:br>
              <a:rPr lang="en-US" sz="3600" b="1" dirty="0">
                <a:solidFill>
                  <a:srgbClr val="002060"/>
                </a:solidFill>
                <a:latin typeface="Times New Roman" panose="02020603050405020304" pitchFamily="18" charset="0"/>
                <a:cs typeface="Times New Roman" panose="02020603050405020304" pitchFamily="18" charset="0"/>
              </a:rPr>
            </a:br>
            <a:r>
              <a:rPr lang="en-US" sz="4000" b="1" dirty="0">
                <a:solidFill>
                  <a:srgbClr val="00B050"/>
                </a:solidFill>
                <a:latin typeface="Times New Roman" panose="02020603050405020304" pitchFamily="18" charset="0"/>
                <a:cs typeface="Times New Roman" panose="02020603050405020304" pitchFamily="18" charset="0"/>
              </a:rPr>
              <a:t>Reality Awards Boost </a:t>
            </a:r>
            <a:r>
              <a:rPr lang="en-US" sz="4000" b="1" dirty="0" smtClean="0">
                <a:solidFill>
                  <a:srgbClr val="00B050"/>
                </a:solidFill>
                <a:latin typeface="Times New Roman" panose="02020603050405020304" pitchFamily="18" charset="0"/>
                <a:cs typeface="Times New Roman" panose="02020603050405020304" pitchFamily="18" charset="0"/>
              </a:rPr>
              <a:t>Up</a:t>
            </a:r>
            <a:br>
              <a:rPr lang="en-US" sz="4000" b="1" dirty="0" smtClean="0">
                <a:solidFill>
                  <a:srgbClr val="00B050"/>
                </a:solidFill>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YT-Channel)</a:t>
            </a:r>
          </a:p>
        </p:txBody>
      </p:sp>
      <p:sp>
        <p:nvSpPr>
          <p:cNvPr id="3" name="Subtitle 2"/>
          <p:cNvSpPr>
            <a:spLocks noGrp="1"/>
          </p:cNvSpPr>
          <p:nvPr>
            <p:ph type="subTitle" idx="1"/>
          </p:nvPr>
        </p:nvSpPr>
        <p:spPr>
          <a:xfrm>
            <a:off x="1507067" y="4715692"/>
            <a:ext cx="7766936" cy="2038772"/>
          </a:xfrm>
        </p:spPr>
        <p:txBody>
          <a:bodyPr>
            <a:no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Rushmat Ali</a:t>
            </a:r>
          </a:p>
          <a:p>
            <a:r>
              <a:rPr lang="en-US" sz="2800" b="1" dirty="0" smtClean="0">
                <a:solidFill>
                  <a:schemeClr val="tx1"/>
                </a:solidFill>
                <a:latin typeface="Times New Roman" panose="02020603050405020304" pitchFamily="18" charset="0"/>
                <a:cs typeface="Times New Roman" panose="02020603050405020304" pitchFamily="18" charset="0"/>
              </a:rPr>
              <a:t>Assistant Professor of Physics</a:t>
            </a:r>
          </a:p>
          <a:p>
            <a:r>
              <a:rPr lang="en-US" sz="2800" b="1" dirty="0" smtClean="0">
                <a:solidFill>
                  <a:srgbClr val="FFC000"/>
                </a:solidFill>
                <a:latin typeface="Times New Roman" panose="02020603050405020304" pitchFamily="18" charset="0"/>
                <a:cs typeface="Times New Roman" panose="02020603050405020304" pitchFamily="18" charset="0"/>
              </a:rPr>
              <a:t>Govt. Kh. F. Graduate College R. Y. Khan</a:t>
            </a:r>
            <a:endParaRPr lang="en-US" sz="28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25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72" y="61777"/>
            <a:ext cx="10436340" cy="476106"/>
          </a:xfrm>
        </p:spPr>
        <p:txBody>
          <a:bodyPr>
            <a:normAutofit/>
          </a:bodyPr>
          <a:lstStyle/>
          <a:p>
            <a:r>
              <a:rPr lang="en-US" sz="2400" dirty="0" smtClean="0">
                <a:latin typeface="Algerian" panose="04020705040A02060702" pitchFamily="82" charset="0"/>
              </a:rPr>
              <a:t>Difference b/w Conventional and Non-conventional sources</a:t>
            </a:r>
            <a:endParaRPr lang="en-US" sz="2400" dirty="0">
              <a:latin typeface="Algerian" panose="04020705040A02060702" pitchFamily="82" charset="0"/>
            </a:endParaRPr>
          </a:p>
        </p:txBody>
      </p:sp>
      <p:sp>
        <p:nvSpPr>
          <p:cNvPr id="3" name="Content Placeholder 2"/>
          <p:cNvSpPr>
            <a:spLocks noGrp="1"/>
          </p:cNvSpPr>
          <p:nvPr>
            <p:ph sz="half" idx="1"/>
          </p:nvPr>
        </p:nvSpPr>
        <p:spPr>
          <a:xfrm>
            <a:off x="677334" y="537883"/>
            <a:ext cx="5592837" cy="6189488"/>
          </a:xfrm>
        </p:spPr>
        <p:txBody>
          <a:bodyPr>
            <a:normAutofit lnSpcReduction="10000"/>
          </a:bodyPr>
          <a:lstStyle/>
          <a:p>
            <a:pPr marL="0" indent="0">
              <a:buNone/>
            </a:pPr>
            <a:r>
              <a:rPr lang="en-US" b="1" dirty="0">
                <a:solidFill>
                  <a:srgbClr val="FF0000"/>
                </a:solidFill>
                <a:latin typeface="Times New Roman" panose="02020603050405020304" pitchFamily="18" charset="0"/>
                <a:cs typeface="Times New Roman" panose="02020603050405020304" pitchFamily="18" charset="0"/>
              </a:rPr>
              <a:t>Conventional Sources of Energy</a:t>
            </a:r>
          </a:p>
          <a:p>
            <a:r>
              <a:rPr lang="en-US" b="1" dirty="0">
                <a:latin typeface="Times New Roman" panose="02020603050405020304" pitchFamily="18" charset="0"/>
                <a:cs typeface="Times New Roman" panose="02020603050405020304" pitchFamily="18" charset="0"/>
              </a:rPr>
              <a:t>These are natural sources of energy available for a limited time period</a:t>
            </a:r>
          </a:p>
          <a:p>
            <a:r>
              <a:rPr lang="en-US" b="1" dirty="0">
                <a:latin typeface="Times New Roman" panose="02020603050405020304" pitchFamily="18" charset="0"/>
                <a:cs typeface="Times New Roman" panose="02020603050405020304" pitchFamily="18" charset="0"/>
              </a:rPr>
              <a:t>Non-renewable in nature, these sources shall get depleted with the passage of time</a:t>
            </a:r>
          </a:p>
          <a:p>
            <a:r>
              <a:rPr lang="en-US" b="1" dirty="0">
                <a:latin typeface="Times New Roman" panose="02020603050405020304" pitchFamily="18" charset="0"/>
                <a:cs typeface="Times New Roman" panose="02020603050405020304" pitchFamily="18" charset="0"/>
              </a:rPr>
              <a:t>Usually obtained from decaying matter which was formed over millions of years ago</a:t>
            </a:r>
          </a:p>
          <a:p>
            <a:r>
              <a:rPr lang="en-US" b="1" dirty="0">
                <a:latin typeface="Times New Roman" panose="02020603050405020304" pitchFamily="18" charset="0"/>
                <a:cs typeface="Times New Roman" panose="02020603050405020304" pitchFamily="18" charset="0"/>
              </a:rPr>
              <a:t>Continual exploitation of these resources have deteriorated them to a great extent</a:t>
            </a:r>
          </a:p>
          <a:p>
            <a:r>
              <a:rPr lang="en-US" b="1" dirty="0">
                <a:latin typeface="Times New Roman" panose="02020603050405020304" pitchFamily="18" charset="0"/>
                <a:cs typeface="Times New Roman" panose="02020603050405020304" pitchFamily="18" charset="0"/>
              </a:rPr>
              <a:t>For example, coal is a conventional source of energy, overused and exhausted</a:t>
            </a:r>
          </a:p>
          <a:p>
            <a:r>
              <a:rPr lang="en-US" b="1" dirty="0">
                <a:latin typeface="Times New Roman" panose="02020603050405020304" pitchFamily="18" charset="0"/>
                <a:cs typeface="Times New Roman" panose="02020603050405020304" pitchFamily="18" charset="0"/>
              </a:rPr>
              <a:t>According to researchers, coal may not last for more than 100 years if used judiciously</a:t>
            </a:r>
          </a:p>
          <a:p>
            <a:r>
              <a:rPr lang="en-US" b="1" dirty="0">
                <a:latin typeface="Times New Roman" panose="02020603050405020304" pitchFamily="18" charset="0"/>
                <a:cs typeface="Times New Roman" panose="02020603050405020304" pitchFamily="18" charset="0"/>
              </a:rPr>
              <a:t>Other than coal, biomass natural gas and petroleum are some conventional sources of </a:t>
            </a:r>
            <a:r>
              <a:rPr lang="en-US" b="1" dirty="0" smtClean="0">
                <a:latin typeface="Times New Roman" panose="02020603050405020304" pitchFamily="18" charset="0"/>
                <a:cs typeface="Times New Roman" panose="02020603050405020304" pitchFamily="18" charset="0"/>
              </a:rPr>
              <a:t>energy</a:t>
            </a:r>
          </a:p>
          <a:p>
            <a:r>
              <a:rPr lang="en-US" b="1" dirty="0">
                <a:latin typeface="Times New Roman" panose="02020603050405020304" pitchFamily="18" charset="0"/>
                <a:cs typeface="Times New Roman" panose="02020603050405020304" pitchFamily="18" charset="0"/>
              </a:rPr>
              <a:t>These sources cause environmental damage and contribute to global warming</a:t>
            </a:r>
          </a:p>
          <a:p>
            <a:r>
              <a:rPr lang="en-US" b="1" dirty="0">
                <a:latin typeface="Times New Roman" panose="02020603050405020304" pitchFamily="18" charset="0"/>
                <a:cs typeface="Times New Roman" panose="02020603050405020304" pitchFamily="18" charset="0"/>
              </a:rPr>
              <a:t>Commonly used for commercial and industrial </a:t>
            </a:r>
            <a:r>
              <a:rPr lang="en-US" b="1" dirty="0" smtClean="0">
                <a:latin typeface="Times New Roman" panose="02020603050405020304" pitchFamily="18" charset="0"/>
                <a:cs typeface="Times New Roman" panose="02020603050405020304" pitchFamily="18" charset="0"/>
              </a:rPr>
              <a:t>purposes</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6361612" y="537883"/>
            <a:ext cx="5646612" cy="6568311"/>
          </a:xfrm>
        </p:spPr>
        <p:txBody>
          <a:bodyPr>
            <a:noAutofit/>
          </a:bodyPr>
          <a:lstStyle/>
          <a:p>
            <a:pPr marL="0" indent="0">
              <a:buNone/>
            </a:pPr>
            <a:r>
              <a:rPr lang="en-US" sz="2000" dirty="0">
                <a:solidFill>
                  <a:srgbClr val="FF0000"/>
                </a:solidFill>
              </a:rPr>
              <a:t>Non-conventional Sources of Energy</a:t>
            </a:r>
          </a:p>
          <a:p>
            <a:r>
              <a:rPr lang="en-US" sz="2000" dirty="0"/>
              <a:t>These energy sources are eligible for continuous replenishment via natural </a:t>
            </a:r>
            <a:r>
              <a:rPr lang="en-US" sz="2000" dirty="0" smtClean="0"/>
              <a:t>processes</a:t>
            </a:r>
          </a:p>
          <a:p>
            <a:r>
              <a:rPr lang="en-US" sz="2000" dirty="0"/>
              <a:t>Inexhaustible in nature, these sources can be iteratively generated and long-lasting</a:t>
            </a:r>
          </a:p>
          <a:p>
            <a:r>
              <a:rPr lang="en-US" sz="2000" dirty="0"/>
              <a:t>These sources are renewable as the energy generated from them can be substituted with natural processed</a:t>
            </a:r>
          </a:p>
          <a:p>
            <a:r>
              <a:rPr lang="en-US" sz="2000" dirty="0"/>
              <a:t>Energy obtained from these resources is referred to as non-conventional energy.</a:t>
            </a:r>
          </a:p>
          <a:p>
            <a:r>
              <a:rPr lang="en-US" sz="2000" dirty="0"/>
              <a:t>They do not cause environmental </a:t>
            </a:r>
            <a:r>
              <a:rPr lang="en-US" sz="2000" dirty="0" smtClean="0"/>
              <a:t>pollution</a:t>
            </a:r>
          </a:p>
          <a:p>
            <a:r>
              <a:rPr lang="en-US" sz="2000" dirty="0" smtClean="0"/>
              <a:t>These </a:t>
            </a:r>
            <a:r>
              <a:rPr lang="en-US" sz="2000" dirty="0"/>
              <a:t>sources do not incur heavy expenditure.</a:t>
            </a:r>
          </a:p>
          <a:p>
            <a:r>
              <a:rPr lang="en-US" sz="2000" dirty="0"/>
              <a:t>Famous </a:t>
            </a:r>
            <a:r>
              <a:rPr lang="en-US" sz="2000" dirty="0" err="1" smtClean="0"/>
              <a:t>examples:Tidal</a:t>
            </a:r>
            <a:r>
              <a:rPr lang="en-US" sz="2000" dirty="0" smtClean="0"/>
              <a:t> </a:t>
            </a:r>
            <a:r>
              <a:rPr lang="en-US" sz="2000" dirty="0"/>
              <a:t>energy, wind energy, hydel energy, solar energy, and geothermal </a:t>
            </a:r>
            <a:r>
              <a:rPr lang="en-US" sz="2000" dirty="0" smtClean="0"/>
              <a:t>energy.</a:t>
            </a:r>
            <a:endParaRPr lang="en-US" sz="2000" dirty="0"/>
          </a:p>
        </p:txBody>
      </p:sp>
      <p:pic>
        <p:nvPicPr>
          <p:cNvPr id="5" name="Picture 4"/>
          <p:cNvPicPr>
            <a:picLocks noChangeAspect="1"/>
          </p:cNvPicPr>
          <p:nvPr/>
        </p:nvPicPr>
        <p:blipFill>
          <a:blip r:embed="rId2"/>
          <a:stretch>
            <a:fillRect/>
          </a:stretch>
        </p:blipFill>
        <p:spPr>
          <a:xfrm>
            <a:off x="5415696" y="952061"/>
            <a:ext cx="6220417" cy="3312170"/>
          </a:xfrm>
          <a:prstGeom prst="rect">
            <a:avLst/>
          </a:prstGeom>
        </p:spPr>
      </p:pic>
      <p:pic>
        <p:nvPicPr>
          <p:cNvPr id="6" name="Picture 5"/>
          <p:cNvPicPr>
            <a:picLocks noChangeAspect="1"/>
          </p:cNvPicPr>
          <p:nvPr/>
        </p:nvPicPr>
        <p:blipFill>
          <a:blip r:embed="rId3"/>
          <a:stretch>
            <a:fillRect/>
          </a:stretch>
        </p:blipFill>
        <p:spPr>
          <a:xfrm>
            <a:off x="2053470" y="2543983"/>
            <a:ext cx="5513178" cy="2556110"/>
          </a:xfrm>
          <a:prstGeom prst="rect">
            <a:avLst/>
          </a:prstGeom>
        </p:spPr>
      </p:pic>
      <p:pic>
        <p:nvPicPr>
          <p:cNvPr id="7" name="Picture 6"/>
          <p:cNvPicPr>
            <a:picLocks noChangeAspect="1"/>
          </p:cNvPicPr>
          <p:nvPr/>
        </p:nvPicPr>
        <p:blipFill>
          <a:blip r:embed="rId4"/>
          <a:stretch>
            <a:fillRect/>
          </a:stretch>
        </p:blipFill>
        <p:spPr>
          <a:xfrm>
            <a:off x="2744121" y="724371"/>
            <a:ext cx="7410740" cy="7577648"/>
          </a:xfrm>
          <a:prstGeom prst="rect">
            <a:avLst/>
          </a:prstGeom>
        </p:spPr>
      </p:pic>
      <p:pic>
        <p:nvPicPr>
          <p:cNvPr id="8" name="Picture 7"/>
          <p:cNvPicPr>
            <a:picLocks noChangeAspect="1"/>
          </p:cNvPicPr>
          <p:nvPr/>
        </p:nvPicPr>
        <p:blipFill>
          <a:blip r:embed="rId5"/>
          <a:stretch>
            <a:fillRect/>
          </a:stretch>
        </p:blipFill>
        <p:spPr>
          <a:xfrm>
            <a:off x="3832665" y="2958354"/>
            <a:ext cx="7247768" cy="3635316"/>
          </a:xfrm>
          <a:prstGeom prst="rect">
            <a:avLst/>
          </a:prstGeom>
        </p:spPr>
      </p:pic>
      <p:pic>
        <p:nvPicPr>
          <p:cNvPr id="9" name="Picture 8"/>
          <p:cNvPicPr>
            <a:picLocks noChangeAspect="1"/>
          </p:cNvPicPr>
          <p:nvPr/>
        </p:nvPicPr>
        <p:blipFill>
          <a:blip r:embed="rId6"/>
          <a:stretch>
            <a:fillRect/>
          </a:stretch>
        </p:blipFill>
        <p:spPr>
          <a:xfrm>
            <a:off x="3548438" y="3612071"/>
            <a:ext cx="5442313" cy="2981597"/>
          </a:xfrm>
          <a:prstGeom prst="rect">
            <a:avLst/>
          </a:prstGeom>
        </p:spPr>
      </p:pic>
      <p:pic>
        <p:nvPicPr>
          <p:cNvPr id="10" name="Picture 9"/>
          <p:cNvPicPr>
            <a:picLocks noChangeAspect="1"/>
          </p:cNvPicPr>
          <p:nvPr/>
        </p:nvPicPr>
        <p:blipFill>
          <a:blip r:embed="rId7"/>
          <a:stretch>
            <a:fillRect/>
          </a:stretch>
        </p:blipFill>
        <p:spPr>
          <a:xfrm>
            <a:off x="3460554" y="884048"/>
            <a:ext cx="6903446" cy="2876436"/>
          </a:xfrm>
          <a:prstGeom prst="rect">
            <a:avLst/>
          </a:prstGeom>
        </p:spPr>
      </p:pic>
    </p:spTree>
    <p:extLst>
      <p:ext uri="{BB962C8B-B14F-4D97-AF65-F5344CB8AC3E}">
        <p14:creationId xmlns:p14="http://schemas.microsoft.com/office/powerpoint/2010/main" val="42627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nodeType="clickEffect">
                                  <p:stCondLst>
                                    <p:cond delay="0"/>
                                  </p:stCondLst>
                                  <p:childTnLst>
                                    <p:animEffect transition="out" filter="randombar(horizontal)">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additive="base">
                                        <p:cTn id="4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additive="base">
                                        <p:cTn id="4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additive="base">
                                        <p:cTn id="5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additive="base">
                                        <p:cTn id="6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xEl>
                                              <p:pRg st="7" end="7"/>
                                            </p:txEl>
                                          </p:spTgt>
                                        </p:tgtEl>
                                        <p:attrNameLst>
                                          <p:attrName>style.visibility</p:attrName>
                                        </p:attrNameLst>
                                      </p:cBhvr>
                                      <p:to>
                                        <p:strVal val="visible"/>
                                      </p:to>
                                    </p:set>
                                    <p:anim calcmode="lin" valueType="num">
                                      <p:cBhvr additive="base">
                                        <p:cTn id="6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 calcmode="lin" valueType="num">
                                      <p:cBhvr additive="base">
                                        <p:cTn id="7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additive="base">
                                        <p:cTn id="78" dur="500" fill="hold"/>
                                        <p:tgtEl>
                                          <p:spTgt spid="9"/>
                                        </p:tgtEl>
                                        <p:attrNameLst>
                                          <p:attrName>ppt_x</p:attrName>
                                        </p:attrNameLst>
                                      </p:cBhvr>
                                      <p:tavLst>
                                        <p:tav tm="0">
                                          <p:val>
                                            <p:strVal val="#ppt_x"/>
                                          </p:val>
                                        </p:tav>
                                        <p:tav tm="100000">
                                          <p:val>
                                            <p:strVal val="#ppt_x"/>
                                          </p:val>
                                        </p:tav>
                                      </p:tavLst>
                                    </p:anim>
                                    <p:anim calcmode="lin" valueType="num">
                                      <p:cBhvr additive="base">
                                        <p:cTn id="7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1" presetClass="exit" presetSubtype="1" fill="hold" nodeType="clickEffect">
                                  <p:stCondLst>
                                    <p:cond delay="0"/>
                                  </p:stCondLst>
                                  <p:childTnLst>
                                    <p:animEffect transition="out" filter="wheel(1)">
                                      <p:cBhvr>
                                        <p:cTn id="83" dur="2000"/>
                                        <p:tgtEl>
                                          <p:spTgt spid="9"/>
                                        </p:tgtEl>
                                      </p:cBhvr>
                                    </p:animEffect>
                                    <p:set>
                                      <p:cBhvr>
                                        <p:cTn id="84" dur="1" fill="hold">
                                          <p:stCondLst>
                                            <p:cond delay="1999"/>
                                          </p:stCondLst>
                                        </p:cTn>
                                        <p:tgtEl>
                                          <p:spTgt spid="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9" end="9"/>
                                            </p:txEl>
                                          </p:spTgt>
                                        </p:tgtEl>
                                        <p:attrNameLst>
                                          <p:attrName>style.visibility</p:attrName>
                                        </p:attrNameLst>
                                      </p:cBhvr>
                                      <p:to>
                                        <p:strVal val="visible"/>
                                      </p:to>
                                    </p:set>
                                    <p:anim calcmode="lin" valueType="num">
                                      <p:cBhvr additive="base">
                                        <p:cTn id="8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additive="base">
                                        <p:cTn id="95" dur="500" fill="hold"/>
                                        <p:tgtEl>
                                          <p:spTgt spid="8"/>
                                        </p:tgtEl>
                                        <p:attrNameLst>
                                          <p:attrName>ppt_x</p:attrName>
                                        </p:attrNameLst>
                                      </p:cBhvr>
                                      <p:tavLst>
                                        <p:tav tm="0">
                                          <p:val>
                                            <p:strVal val="#ppt_x"/>
                                          </p:val>
                                        </p:tav>
                                        <p:tav tm="100000">
                                          <p:val>
                                            <p:strVal val="#ppt_x"/>
                                          </p:val>
                                        </p:tav>
                                      </p:tavLst>
                                    </p:anim>
                                    <p:anim calcmode="lin" valueType="num">
                                      <p:cBhvr additive="base">
                                        <p:cTn id="9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0" presetClass="exit" presetSubtype="0" fill="hold" nodeType="clickEffect">
                                  <p:stCondLst>
                                    <p:cond delay="0"/>
                                  </p:stCondLst>
                                  <p:childTnLst>
                                    <p:animEffect transition="out" filter="wedge">
                                      <p:cBhvr>
                                        <p:cTn id="100" dur="2000"/>
                                        <p:tgtEl>
                                          <p:spTgt spid="8"/>
                                        </p:tgtEl>
                                      </p:cBhvr>
                                    </p:animEffect>
                                    <p:set>
                                      <p:cBhvr>
                                        <p:cTn id="101" dur="1" fill="hold">
                                          <p:stCondLst>
                                            <p:cond delay="1999"/>
                                          </p:stCondLst>
                                        </p:cTn>
                                        <p:tgtEl>
                                          <p:spTgt spid="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4">
                                            <p:txEl>
                                              <p:pRg st="0" end="0"/>
                                            </p:txEl>
                                          </p:spTgt>
                                        </p:tgtEl>
                                        <p:attrNameLst>
                                          <p:attrName>style.visibility</p:attrName>
                                        </p:attrNameLst>
                                      </p:cBhvr>
                                      <p:to>
                                        <p:strVal val="visible"/>
                                      </p:to>
                                    </p:set>
                                    <p:anim calcmode="lin" valueType="num">
                                      <p:cBhvr additive="base">
                                        <p:cTn id="10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4">
                                            <p:txEl>
                                              <p:pRg st="1" end="1"/>
                                            </p:txEl>
                                          </p:spTgt>
                                        </p:tgtEl>
                                        <p:attrNameLst>
                                          <p:attrName>style.visibility</p:attrName>
                                        </p:attrNameLst>
                                      </p:cBhvr>
                                      <p:to>
                                        <p:strVal val="visible"/>
                                      </p:to>
                                    </p:set>
                                    <p:anim calcmode="lin" valueType="num">
                                      <p:cBhvr additive="base">
                                        <p:cTn id="11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4">
                                            <p:txEl>
                                              <p:pRg st="2" end="2"/>
                                            </p:txEl>
                                          </p:spTgt>
                                        </p:tgtEl>
                                        <p:attrNameLst>
                                          <p:attrName>style.visibility</p:attrName>
                                        </p:attrNameLst>
                                      </p:cBhvr>
                                      <p:to>
                                        <p:strVal val="visible"/>
                                      </p:to>
                                    </p:set>
                                    <p:anim calcmode="lin" valueType="num">
                                      <p:cBhvr additive="base">
                                        <p:cTn id="1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7"/>
                                        </p:tgtEl>
                                        <p:attrNameLst>
                                          <p:attrName>style.visibility</p:attrName>
                                        </p:attrNameLst>
                                      </p:cBhvr>
                                      <p:to>
                                        <p:strVal val="visible"/>
                                      </p:to>
                                    </p:set>
                                    <p:anim calcmode="lin" valueType="num">
                                      <p:cBhvr additive="base">
                                        <p:cTn id="124" dur="500" fill="hold"/>
                                        <p:tgtEl>
                                          <p:spTgt spid="7"/>
                                        </p:tgtEl>
                                        <p:attrNameLst>
                                          <p:attrName>ppt_x</p:attrName>
                                        </p:attrNameLst>
                                      </p:cBhvr>
                                      <p:tavLst>
                                        <p:tav tm="0">
                                          <p:val>
                                            <p:strVal val="#ppt_x"/>
                                          </p:val>
                                        </p:tav>
                                        <p:tav tm="100000">
                                          <p:val>
                                            <p:strVal val="#ppt_x"/>
                                          </p:val>
                                        </p:tav>
                                      </p:tavLst>
                                    </p:anim>
                                    <p:anim calcmode="lin" valueType="num">
                                      <p:cBhvr additive="base">
                                        <p:cTn id="1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3" presetClass="exit" presetSubtype="0" fill="hold" nodeType="clickEffect">
                                  <p:stCondLst>
                                    <p:cond delay="0"/>
                                  </p:stCondLst>
                                  <p:childTnLst>
                                    <p:anim calcmode="lin" valueType="num">
                                      <p:cBhvr>
                                        <p:cTn id="129" dur="600" decel="50000">
                                          <p:stCondLst>
                                            <p:cond delay="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30" dur="400">
                                          <p:stCondLst>
                                            <p:cond delay="600"/>
                                          </p:stCondLst>
                                        </p:cTn>
                                        <p:tgtEl>
                                          <p:spTgt spid="7"/>
                                        </p:tgtEl>
                                        <p:attrNameLst>
                                          <p:attrName>ppt_x</p:attrName>
                                        </p:attrNameLst>
                                      </p:cBhvr>
                                      <p:tavLst>
                                        <p:tav tm="0">
                                          <p:val>
                                            <p:strVal val="ppt_x"/>
                                          </p:val>
                                        </p:tav>
                                        <p:tav tm="100000">
                                          <p:val>
                                            <p:strVal val="ppt_x"/>
                                          </p:val>
                                        </p:tav>
                                      </p:tavLst>
                                    </p:anim>
                                    <p:anim calcmode="lin" valueType="num">
                                      <p:cBhvr>
                                        <p:cTn id="131" dur="600" decel="50000">
                                          <p:stCondLst>
                                            <p:cond delay="0"/>
                                          </p:stCondLst>
                                        </p:cTn>
                                        <p:tgtEl>
                                          <p:spTgt spid="7"/>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132" dur="400">
                                          <p:stCondLst>
                                            <p:cond delay="600"/>
                                          </p:stCondLst>
                                        </p:cTn>
                                        <p:tgtEl>
                                          <p:spTgt spid="7"/>
                                        </p:tgtEl>
                                        <p:attrNameLst>
                                          <p:attrName>ppt_y</p:attrName>
                                        </p:attrNameLst>
                                      </p:cBhvr>
                                      <p:tavLst>
                                        <p:tav tm="0">
                                          <p:val>
                                            <p:strVal val="ppt_y"/>
                                          </p:val>
                                        </p:tav>
                                        <p:tav tm="100000">
                                          <p:val>
                                            <p:strVal val="ppt_y"/>
                                          </p:val>
                                        </p:tav>
                                      </p:tavLst>
                                    </p:anim>
                                    <p:animEffect transition="out" filter="fade">
                                      <p:cBhvr>
                                        <p:cTn id="133" dur="100">
                                          <p:stCondLst>
                                            <p:cond delay="900"/>
                                          </p:stCondLst>
                                        </p:cTn>
                                        <p:tgtEl>
                                          <p:spTgt spid="7"/>
                                        </p:tgtEl>
                                      </p:cBhvr>
                                    </p:animEffect>
                                    <p:set>
                                      <p:cBhvr>
                                        <p:cTn id="134" dur="1" fill="hold">
                                          <p:stCondLst>
                                            <p:cond delay="999"/>
                                          </p:stCondLst>
                                        </p:cTn>
                                        <p:tgtEl>
                                          <p:spTgt spid="7"/>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4">
                                            <p:txEl>
                                              <p:pRg st="3" end="3"/>
                                            </p:txEl>
                                          </p:spTgt>
                                        </p:tgtEl>
                                        <p:attrNameLst>
                                          <p:attrName>style.visibility</p:attrName>
                                        </p:attrNameLst>
                                      </p:cBhvr>
                                      <p:to>
                                        <p:strVal val="visible"/>
                                      </p:to>
                                    </p:set>
                                    <p:anim calcmode="lin" valueType="num">
                                      <p:cBhvr additive="base">
                                        <p:cTn id="13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4">
                                            <p:txEl>
                                              <p:pRg st="4" end="4"/>
                                            </p:txEl>
                                          </p:spTgt>
                                        </p:tgtEl>
                                        <p:attrNameLst>
                                          <p:attrName>style.visibility</p:attrName>
                                        </p:attrNameLst>
                                      </p:cBhvr>
                                      <p:to>
                                        <p:strVal val="visible"/>
                                      </p:to>
                                    </p:set>
                                    <p:anim calcmode="lin" valueType="num">
                                      <p:cBhvr additive="base">
                                        <p:cTn id="14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nodeType="clickEffect">
                                  <p:stCondLst>
                                    <p:cond delay="0"/>
                                  </p:stCondLst>
                                  <p:childTnLst>
                                    <p:set>
                                      <p:cBhvr>
                                        <p:cTn id="150" dur="1" fill="hold">
                                          <p:stCondLst>
                                            <p:cond delay="0"/>
                                          </p:stCondLst>
                                        </p:cTn>
                                        <p:tgtEl>
                                          <p:spTgt spid="6"/>
                                        </p:tgtEl>
                                        <p:attrNameLst>
                                          <p:attrName>style.visibility</p:attrName>
                                        </p:attrNameLst>
                                      </p:cBhvr>
                                      <p:to>
                                        <p:strVal val="visible"/>
                                      </p:to>
                                    </p:set>
                                    <p:anim calcmode="lin" valueType="num">
                                      <p:cBhvr additive="base">
                                        <p:cTn id="151" dur="500" fill="hold"/>
                                        <p:tgtEl>
                                          <p:spTgt spid="6"/>
                                        </p:tgtEl>
                                        <p:attrNameLst>
                                          <p:attrName>ppt_x</p:attrName>
                                        </p:attrNameLst>
                                      </p:cBhvr>
                                      <p:tavLst>
                                        <p:tav tm="0">
                                          <p:val>
                                            <p:strVal val="#ppt_x"/>
                                          </p:val>
                                        </p:tav>
                                        <p:tav tm="100000">
                                          <p:val>
                                            <p:strVal val="#ppt_x"/>
                                          </p:val>
                                        </p:tav>
                                      </p:tavLst>
                                    </p:anim>
                                    <p:anim calcmode="lin" valueType="num">
                                      <p:cBhvr additive="base">
                                        <p:cTn id="1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0" presetClass="exit" presetSubtype="0" fill="hold" nodeType="clickEffect">
                                  <p:stCondLst>
                                    <p:cond delay="0"/>
                                  </p:stCondLst>
                                  <p:childTnLst>
                                    <p:animEffect transition="out" filter="wedge">
                                      <p:cBhvr>
                                        <p:cTn id="156" dur="2000"/>
                                        <p:tgtEl>
                                          <p:spTgt spid="6"/>
                                        </p:tgtEl>
                                      </p:cBhvr>
                                    </p:animEffect>
                                    <p:set>
                                      <p:cBhvr>
                                        <p:cTn id="157" dur="1" fill="hold">
                                          <p:stCondLst>
                                            <p:cond delay="1999"/>
                                          </p:stCondLst>
                                        </p:cTn>
                                        <p:tgtEl>
                                          <p:spTgt spid="6"/>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4">
                                            <p:txEl>
                                              <p:pRg st="5" end="5"/>
                                            </p:txEl>
                                          </p:spTgt>
                                        </p:tgtEl>
                                        <p:attrNameLst>
                                          <p:attrName>style.visibility</p:attrName>
                                        </p:attrNameLst>
                                      </p:cBhvr>
                                      <p:to>
                                        <p:strVal val="visible"/>
                                      </p:to>
                                    </p:set>
                                    <p:anim calcmode="lin" valueType="num">
                                      <p:cBhvr additive="base">
                                        <p:cTn id="16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63"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nodeType="clickEffect">
                                  <p:stCondLst>
                                    <p:cond delay="0"/>
                                  </p:stCondLst>
                                  <p:childTnLst>
                                    <p:set>
                                      <p:cBhvr>
                                        <p:cTn id="167" dur="1" fill="hold">
                                          <p:stCondLst>
                                            <p:cond delay="0"/>
                                          </p:stCondLst>
                                        </p:cTn>
                                        <p:tgtEl>
                                          <p:spTgt spid="4">
                                            <p:txEl>
                                              <p:pRg st="6" end="6"/>
                                            </p:txEl>
                                          </p:spTgt>
                                        </p:tgtEl>
                                        <p:attrNameLst>
                                          <p:attrName>style.visibility</p:attrName>
                                        </p:attrNameLst>
                                      </p:cBhvr>
                                      <p:to>
                                        <p:strVal val="visible"/>
                                      </p:to>
                                    </p:set>
                                    <p:anim calcmode="lin" valueType="num">
                                      <p:cBhvr additive="base">
                                        <p:cTn id="16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69"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nodeType="clickEffect">
                                  <p:stCondLst>
                                    <p:cond delay="0"/>
                                  </p:stCondLst>
                                  <p:childTnLst>
                                    <p:set>
                                      <p:cBhvr>
                                        <p:cTn id="173" dur="1" fill="hold">
                                          <p:stCondLst>
                                            <p:cond delay="0"/>
                                          </p:stCondLst>
                                        </p:cTn>
                                        <p:tgtEl>
                                          <p:spTgt spid="4">
                                            <p:txEl>
                                              <p:pRg st="7" end="7"/>
                                            </p:txEl>
                                          </p:spTgt>
                                        </p:tgtEl>
                                        <p:attrNameLst>
                                          <p:attrName>style.visibility</p:attrName>
                                        </p:attrNameLst>
                                      </p:cBhvr>
                                      <p:to>
                                        <p:strVal val="visible"/>
                                      </p:to>
                                    </p:set>
                                    <p:anim calcmode="lin" valueType="num">
                                      <p:cBhvr additive="base">
                                        <p:cTn id="174"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10"/>
                                        </p:tgtEl>
                                        <p:attrNameLst>
                                          <p:attrName>style.visibility</p:attrName>
                                        </p:attrNameLst>
                                      </p:cBhvr>
                                      <p:to>
                                        <p:strVal val="visible"/>
                                      </p:to>
                                    </p:set>
                                    <p:anim calcmode="lin" valueType="num">
                                      <p:cBhvr additive="base">
                                        <p:cTn id="180" dur="500" fill="hold"/>
                                        <p:tgtEl>
                                          <p:spTgt spid="10"/>
                                        </p:tgtEl>
                                        <p:attrNameLst>
                                          <p:attrName>ppt_x</p:attrName>
                                        </p:attrNameLst>
                                      </p:cBhvr>
                                      <p:tavLst>
                                        <p:tav tm="0">
                                          <p:val>
                                            <p:strVal val="#ppt_x"/>
                                          </p:val>
                                        </p:tav>
                                        <p:tav tm="100000">
                                          <p:val>
                                            <p:strVal val="#ppt_x"/>
                                          </p:val>
                                        </p:tav>
                                      </p:tavLst>
                                    </p:anim>
                                    <p:anim calcmode="lin" valueType="num">
                                      <p:cBhvr additive="base">
                                        <p:cTn id="18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3" presetClass="exit" presetSubtype="0" fill="hold" nodeType="clickEffect">
                                  <p:stCondLst>
                                    <p:cond delay="0"/>
                                  </p:stCondLst>
                                  <p:childTnLst>
                                    <p:anim calcmode="lin" valueType="num">
                                      <p:cBhvr>
                                        <p:cTn id="185" dur="600" decel="50000">
                                          <p:stCondLst>
                                            <p:cond delay="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6" dur="400">
                                          <p:stCondLst>
                                            <p:cond delay="600"/>
                                          </p:stCondLst>
                                        </p:cTn>
                                        <p:tgtEl>
                                          <p:spTgt spid="10"/>
                                        </p:tgtEl>
                                        <p:attrNameLst>
                                          <p:attrName>ppt_x</p:attrName>
                                        </p:attrNameLst>
                                      </p:cBhvr>
                                      <p:tavLst>
                                        <p:tav tm="0">
                                          <p:val>
                                            <p:strVal val="ppt_x"/>
                                          </p:val>
                                        </p:tav>
                                        <p:tav tm="100000">
                                          <p:val>
                                            <p:strVal val="ppt_x"/>
                                          </p:val>
                                        </p:tav>
                                      </p:tavLst>
                                    </p:anim>
                                    <p:anim calcmode="lin" valueType="num">
                                      <p:cBhvr>
                                        <p:cTn id="187" dur="600" decel="50000">
                                          <p:stCondLst>
                                            <p:cond delay="0"/>
                                          </p:stCondLst>
                                        </p:cTn>
                                        <p:tgtEl>
                                          <p:spTgt spid="1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188" dur="400">
                                          <p:stCondLst>
                                            <p:cond delay="600"/>
                                          </p:stCondLst>
                                        </p:cTn>
                                        <p:tgtEl>
                                          <p:spTgt spid="10"/>
                                        </p:tgtEl>
                                        <p:attrNameLst>
                                          <p:attrName>ppt_y</p:attrName>
                                        </p:attrNameLst>
                                      </p:cBhvr>
                                      <p:tavLst>
                                        <p:tav tm="0">
                                          <p:val>
                                            <p:strVal val="ppt_y"/>
                                          </p:val>
                                        </p:tav>
                                        <p:tav tm="100000">
                                          <p:val>
                                            <p:strVal val="ppt_y"/>
                                          </p:val>
                                        </p:tav>
                                      </p:tavLst>
                                    </p:anim>
                                    <p:animEffect transition="out" filter="fade">
                                      <p:cBhvr>
                                        <p:cTn id="189" dur="100">
                                          <p:stCondLst>
                                            <p:cond delay="900"/>
                                          </p:stCondLst>
                                        </p:cTn>
                                        <p:tgtEl>
                                          <p:spTgt spid="10"/>
                                        </p:tgtEl>
                                      </p:cBhvr>
                                    </p:animEffect>
                                    <p:set>
                                      <p:cBhvr>
                                        <p:cTn id="190"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27017"/>
          </a:xfrm>
        </p:spPr>
        <p:txBody>
          <a:bodyPr>
            <a:normAutofit fontScale="90000"/>
          </a:bodyPr>
          <a:lstStyle/>
          <a:p>
            <a:r>
              <a:rPr lang="en-US" dirty="0" smtClean="0"/>
              <a:t>Non-Conventional Sources</a:t>
            </a:r>
            <a:endParaRPr lang="en-US" dirty="0"/>
          </a:p>
        </p:txBody>
      </p:sp>
      <p:sp>
        <p:nvSpPr>
          <p:cNvPr id="3" name="Content Placeholder 2"/>
          <p:cNvSpPr>
            <a:spLocks noGrp="1"/>
          </p:cNvSpPr>
          <p:nvPr>
            <p:ph sz="half" idx="1"/>
          </p:nvPr>
        </p:nvSpPr>
        <p:spPr>
          <a:xfrm>
            <a:off x="677334" y="627017"/>
            <a:ext cx="4184035" cy="6061166"/>
          </a:xfrm>
        </p:spPr>
        <p:txBody>
          <a:bodyPr>
            <a:normAutofit fontScale="62500" lnSpcReduction="20000"/>
          </a:bodyPr>
          <a:lstStyle/>
          <a:p>
            <a:pPr marL="0" indent="0">
              <a:buNone/>
            </a:pPr>
            <a:r>
              <a:rPr lang="en-US" sz="3200" b="1" dirty="0" smtClean="0">
                <a:solidFill>
                  <a:srgbClr val="FF0000"/>
                </a:solidFill>
              </a:rPr>
              <a:t>1)   Tidal </a:t>
            </a:r>
            <a:r>
              <a:rPr lang="en-US" sz="3200" b="1" dirty="0">
                <a:solidFill>
                  <a:srgbClr val="FF0000"/>
                </a:solidFill>
              </a:rPr>
              <a:t>Energy</a:t>
            </a:r>
          </a:p>
          <a:p>
            <a:r>
              <a:rPr lang="en-US" sz="2600" b="1" dirty="0">
                <a:latin typeface="Times New Roman" panose="02020603050405020304" pitchFamily="18" charset="0"/>
                <a:cs typeface="Times New Roman" panose="02020603050405020304" pitchFamily="18" charset="0"/>
              </a:rPr>
              <a:t>It harnesses the energy from the upward and downward moving tidal waves.</a:t>
            </a:r>
          </a:p>
          <a:p>
            <a:r>
              <a:rPr lang="en-US" sz="2600" b="1" dirty="0">
                <a:latin typeface="Times New Roman" panose="02020603050405020304" pitchFamily="18" charset="0"/>
                <a:cs typeface="Times New Roman" panose="02020603050405020304" pitchFamily="18" charset="0"/>
              </a:rPr>
              <a:t>To generate energy from tides, the tidal range must be above 5 m.</a:t>
            </a:r>
          </a:p>
          <a:p>
            <a:r>
              <a:rPr lang="en-US" sz="2600" b="1" dirty="0">
                <a:latin typeface="Times New Roman" panose="02020603050405020304" pitchFamily="18" charset="0"/>
                <a:cs typeface="Times New Roman" panose="02020603050405020304" pitchFamily="18" charset="0"/>
              </a:rPr>
              <a:t>To extract energy from this source, a dam is built across the shore of the tides.</a:t>
            </a:r>
          </a:p>
          <a:p>
            <a:r>
              <a:rPr lang="en-US" sz="2600" b="1" dirty="0">
                <a:latin typeface="Times New Roman" panose="02020603050405020304" pitchFamily="18" charset="0"/>
                <a:cs typeface="Times New Roman" panose="02020603050405020304" pitchFamily="18" charset="0"/>
              </a:rPr>
              <a:t>This dam is usually constructed around a bay or an estuary in order to form a reservoir for energy collection.</a:t>
            </a:r>
          </a:p>
          <a:p>
            <a:r>
              <a:rPr lang="en-US" sz="2600" b="1" dirty="0">
                <a:latin typeface="Times New Roman" panose="02020603050405020304" pitchFamily="18" charset="0"/>
                <a:cs typeface="Times New Roman" panose="02020603050405020304" pitchFamily="18" charset="0"/>
              </a:rPr>
              <a:t>With the rise of tides, the dam opens its gates to allow the seawater to enter.</a:t>
            </a:r>
          </a:p>
          <a:p>
            <a:r>
              <a:rPr lang="en-US" sz="2600" b="1" dirty="0">
                <a:latin typeface="Times New Roman" panose="02020603050405020304" pitchFamily="18" charset="0"/>
                <a:cs typeface="Times New Roman" panose="02020603050405020304" pitchFamily="18" charset="0"/>
              </a:rPr>
              <a:t>This further turns the blades of the installed turbines and eventually results in the generation of electricity.</a:t>
            </a:r>
          </a:p>
          <a:p>
            <a:r>
              <a:rPr lang="en-US" sz="2600" b="1" dirty="0">
                <a:latin typeface="Times New Roman" panose="02020603050405020304" pitchFamily="18" charset="0"/>
                <a:cs typeface="Times New Roman" panose="02020603050405020304" pitchFamily="18" charset="0"/>
              </a:rPr>
              <a:t>As soon as the tide falls, the gates of the dam are shut to the falling water while keeping the flowed-in water still intact.</a:t>
            </a:r>
          </a:p>
          <a:p>
            <a:r>
              <a:rPr lang="en-US" sz="2600" b="1" dirty="0">
                <a:latin typeface="Times New Roman" panose="02020603050405020304" pitchFamily="18" charset="0"/>
                <a:cs typeface="Times New Roman" panose="02020603050405020304" pitchFamily="18" charset="0"/>
              </a:rPr>
              <a:t>In this way, energy is harnessed from the rising and falling tides.</a:t>
            </a:r>
          </a:p>
          <a:p>
            <a:r>
              <a:rPr lang="en-US" sz="2600" b="1" dirty="0">
                <a:latin typeface="Times New Roman" panose="02020603050405020304" pitchFamily="18" charset="0"/>
                <a:cs typeface="Times New Roman" panose="02020603050405020304" pitchFamily="18" charset="0"/>
              </a:rPr>
              <a:t>This building of dams across the tidal power venues adversely impacts the vegetation and wildlife of that area.</a:t>
            </a:r>
          </a:p>
        </p:txBody>
      </p:sp>
      <p:sp>
        <p:nvSpPr>
          <p:cNvPr id="4" name="Content Placeholder 3"/>
          <p:cNvSpPr>
            <a:spLocks noGrp="1"/>
          </p:cNvSpPr>
          <p:nvPr>
            <p:ph sz="half" idx="2"/>
          </p:nvPr>
        </p:nvSpPr>
        <p:spPr>
          <a:xfrm>
            <a:off x="5089969" y="849087"/>
            <a:ext cx="6849481" cy="5839096"/>
          </a:xfrm>
        </p:spPr>
        <p:txBody>
          <a:bodyPr>
            <a:normAutofit fontScale="62500" lnSpcReduction="20000"/>
          </a:bodyPr>
          <a:lstStyle/>
          <a:p>
            <a:pPr marL="0" indent="0">
              <a:buNone/>
            </a:pPr>
            <a:r>
              <a:rPr lang="en-US" sz="3200" b="1" dirty="0" smtClean="0">
                <a:solidFill>
                  <a:srgbClr val="FF0000"/>
                </a:solidFill>
              </a:rPr>
              <a:t>2)    Wind Energy</a:t>
            </a:r>
          </a:p>
          <a:p>
            <a:r>
              <a:rPr lang="en-US" sz="2900" dirty="0" smtClean="0">
                <a:latin typeface="Times New Roman" panose="02020603050405020304" pitchFamily="18" charset="0"/>
                <a:cs typeface="Times New Roman" panose="02020603050405020304" pitchFamily="18" charset="0"/>
              </a:rPr>
              <a:t>It </a:t>
            </a:r>
            <a:r>
              <a:rPr lang="en-US" sz="2900" dirty="0">
                <a:latin typeface="Times New Roman" panose="02020603050405020304" pitchFamily="18" charset="0"/>
                <a:cs typeface="Times New Roman" panose="02020603050405020304" pitchFamily="18" charset="0"/>
              </a:rPr>
              <a:t>is produced by harnessing wind power.</a:t>
            </a:r>
          </a:p>
          <a:p>
            <a:r>
              <a:rPr lang="en-US" sz="2900" dirty="0">
                <a:latin typeface="Times New Roman" panose="02020603050405020304" pitchFamily="18" charset="0"/>
                <a:cs typeface="Times New Roman" panose="02020603050405020304" pitchFamily="18" charset="0"/>
              </a:rPr>
              <a:t>Mainly advantageous for the purpose of irrigation.</a:t>
            </a:r>
          </a:p>
          <a:p>
            <a:r>
              <a:rPr lang="en-US" sz="2900" dirty="0" smtClean="0">
                <a:latin typeface="Times New Roman" panose="02020603050405020304" pitchFamily="18" charset="0"/>
                <a:cs typeface="Times New Roman" panose="02020603050405020304" pitchFamily="18" charset="0"/>
              </a:rPr>
              <a:t>It </a:t>
            </a:r>
            <a:r>
              <a:rPr lang="en-US" sz="2900" dirty="0">
                <a:latin typeface="Times New Roman" panose="02020603050405020304" pitchFamily="18" charset="0"/>
                <a:cs typeface="Times New Roman" panose="02020603050405020304" pitchFamily="18" charset="0"/>
              </a:rPr>
              <a:t>is a free and clean source of energy.</a:t>
            </a:r>
          </a:p>
          <a:p>
            <a:r>
              <a:rPr lang="en-US" sz="2900" dirty="0">
                <a:latin typeface="Times New Roman" panose="02020603050405020304" pitchFamily="18" charset="0"/>
                <a:cs typeface="Times New Roman" panose="02020603050405020304" pitchFamily="18" charset="0"/>
              </a:rPr>
              <a:t>These may be hazardous for birds and flying planes.</a:t>
            </a:r>
          </a:p>
          <a:p>
            <a:r>
              <a:rPr lang="en-US" sz="2900" dirty="0">
                <a:latin typeface="Times New Roman" panose="02020603050405020304" pitchFamily="18" charset="0"/>
                <a:cs typeface="Times New Roman" panose="02020603050405020304" pitchFamily="18" charset="0"/>
              </a:rPr>
              <a:t>It may not be available everywhere</a:t>
            </a:r>
            <a:r>
              <a:rPr lang="en-US" sz="2900" dirty="0" smtClean="0">
                <a:latin typeface="Times New Roman" panose="02020603050405020304" pitchFamily="18" charset="0"/>
                <a:cs typeface="Times New Roman" panose="02020603050405020304" pitchFamily="18" charset="0"/>
              </a:rPr>
              <a:t>.</a:t>
            </a:r>
          </a:p>
          <a:p>
            <a:pPr marL="0" indent="0">
              <a:buNone/>
            </a:pPr>
            <a:r>
              <a:rPr lang="en-US" sz="3200" b="1" dirty="0" smtClean="0">
                <a:solidFill>
                  <a:srgbClr val="FF0000"/>
                </a:solidFill>
              </a:rPr>
              <a:t>3)     Hydel </a:t>
            </a:r>
            <a:r>
              <a:rPr lang="en-US" sz="3200" b="1" dirty="0">
                <a:solidFill>
                  <a:srgbClr val="FF0000"/>
                </a:solidFill>
              </a:rPr>
              <a:t>Energy</a:t>
            </a:r>
          </a:p>
          <a:p>
            <a:r>
              <a:rPr lang="en-US" sz="2600" dirty="0"/>
              <a:t>It utilizes the kinetic energy of mobile water to generate power.</a:t>
            </a:r>
          </a:p>
          <a:p>
            <a:r>
              <a:rPr lang="en-US" sz="2600" dirty="0"/>
              <a:t>It is a cheaper source of energy as compared to geothermal and nuclear energy.</a:t>
            </a:r>
          </a:p>
          <a:p>
            <a:r>
              <a:rPr lang="en-US" sz="2600" dirty="0"/>
              <a:t>To harness hydel energy, highly elevated dams are built across the rivers and the water falling on the dams generates hydropower.</a:t>
            </a:r>
          </a:p>
          <a:p>
            <a:r>
              <a:rPr lang="en-US" sz="2600" dirty="0"/>
              <a:t>It is an inexpensive and clean source of energy.</a:t>
            </a:r>
          </a:p>
          <a:p>
            <a:r>
              <a:rPr lang="en-US" sz="2600" dirty="0"/>
              <a:t>However, the building of dams drastically impacts the natural habitat of that region and also leads to the forced migration of the local population.</a:t>
            </a:r>
          </a:p>
          <a:p>
            <a:r>
              <a:rPr lang="en-US" sz="2600" dirty="0"/>
              <a:t>In short, it impacts the entire ecosystem of the location where hydel projects are undertaken.</a:t>
            </a:r>
          </a:p>
        </p:txBody>
      </p:sp>
      <p:pic>
        <p:nvPicPr>
          <p:cNvPr id="5" name="Picture 4"/>
          <p:cNvPicPr>
            <a:picLocks noChangeAspect="1"/>
          </p:cNvPicPr>
          <p:nvPr/>
        </p:nvPicPr>
        <p:blipFill>
          <a:blip r:embed="rId2"/>
          <a:stretch>
            <a:fillRect/>
          </a:stretch>
        </p:blipFill>
        <p:spPr>
          <a:xfrm>
            <a:off x="7488826" y="182880"/>
            <a:ext cx="3469821" cy="1943100"/>
          </a:xfrm>
          <a:prstGeom prst="rect">
            <a:avLst/>
          </a:prstGeom>
        </p:spPr>
      </p:pic>
      <p:pic>
        <p:nvPicPr>
          <p:cNvPr id="6" name="Picture 5"/>
          <p:cNvPicPr>
            <a:picLocks noChangeAspect="1"/>
          </p:cNvPicPr>
          <p:nvPr/>
        </p:nvPicPr>
        <p:blipFill>
          <a:blip r:embed="rId3"/>
          <a:stretch>
            <a:fillRect/>
          </a:stretch>
        </p:blipFill>
        <p:spPr>
          <a:xfrm>
            <a:off x="7488826" y="2094599"/>
            <a:ext cx="3939409" cy="2363645"/>
          </a:xfrm>
          <a:prstGeom prst="rect">
            <a:avLst/>
          </a:prstGeom>
        </p:spPr>
      </p:pic>
      <p:pic>
        <p:nvPicPr>
          <p:cNvPr id="7" name="Picture 6"/>
          <p:cNvPicPr>
            <a:picLocks noChangeAspect="1"/>
          </p:cNvPicPr>
          <p:nvPr/>
        </p:nvPicPr>
        <p:blipFill>
          <a:blip r:embed="rId4"/>
          <a:stretch>
            <a:fillRect/>
          </a:stretch>
        </p:blipFill>
        <p:spPr>
          <a:xfrm>
            <a:off x="662251" y="849087"/>
            <a:ext cx="3950747" cy="1854924"/>
          </a:xfrm>
          <a:prstGeom prst="rect">
            <a:avLst/>
          </a:prstGeom>
        </p:spPr>
      </p:pic>
      <p:pic>
        <p:nvPicPr>
          <p:cNvPr id="8" name="Picture 7"/>
          <p:cNvPicPr>
            <a:picLocks noChangeAspect="1"/>
          </p:cNvPicPr>
          <p:nvPr/>
        </p:nvPicPr>
        <p:blipFill>
          <a:blip r:embed="rId5"/>
          <a:stretch>
            <a:fillRect/>
          </a:stretch>
        </p:blipFill>
        <p:spPr>
          <a:xfrm>
            <a:off x="974346" y="2538007"/>
            <a:ext cx="3701737" cy="2099307"/>
          </a:xfrm>
          <a:prstGeom prst="rect">
            <a:avLst/>
          </a:prstGeom>
        </p:spPr>
      </p:pic>
      <p:pic>
        <p:nvPicPr>
          <p:cNvPr id="9" name="Picture 8"/>
          <p:cNvPicPr>
            <a:picLocks noChangeAspect="1"/>
          </p:cNvPicPr>
          <p:nvPr/>
        </p:nvPicPr>
        <p:blipFill>
          <a:blip r:embed="rId6"/>
          <a:stretch>
            <a:fillRect/>
          </a:stretch>
        </p:blipFill>
        <p:spPr>
          <a:xfrm>
            <a:off x="1044347" y="3847829"/>
            <a:ext cx="3724379" cy="2478405"/>
          </a:xfrm>
          <a:prstGeom prst="rect">
            <a:avLst/>
          </a:prstGeom>
        </p:spPr>
      </p:pic>
      <p:pic>
        <p:nvPicPr>
          <p:cNvPr id="11" name="Picture 10"/>
          <p:cNvPicPr>
            <a:picLocks noChangeAspect="1"/>
          </p:cNvPicPr>
          <p:nvPr/>
        </p:nvPicPr>
        <p:blipFill>
          <a:blip r:embed="rId7"/>
          <a:stretch>
            <a:fillRect/>
          </a:stretch>
        </p:blipFill>
        <p:spPr>
          <a:xfrm>
            <a:off x="7758251" y="4068426"/>
            <a:ext cx="3554183" cy="2619757"/>
          </a:xfrm>
          <a:prstGeom prst="rect">
            <a:avLst/>
          </a:prstGeom>
        </p:spPr>
      </p:pic>
    </p:spTree>
    <p:extLst>
      <p:ext uri="{BB962C8B-B14F-4D97-AF65-F5344CB8AC3E}">
        <p14:creationId xmlns:p14="http://schemas.microsoft.com/office/powerpoint/2010/main" val="69713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xit" presetSubtype="21" fill="hold" nodeType="clickEffect">
                                  <p:stCondLst>
                                    <p:cond delay="0"/>
                                  </p:stCondLst>
                                  <p:childTnLst>
                                    <p:animEffect transition="out" filter="barn(inVertical)">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additive="base">
                                        <p:cTn id="4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additive="base">
                                        <p:cTn id="5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0" presetClass="exit" presetSubtype="0" fill="hold" nodeType="clickEffect">
                                  <p:stCondLst>
                                    <p:cond delay="0"/>
                                  </p:stCondLst>
                                  <p:childTnLst>
                                    <p:animEffect transition="out" filter="wedge">
                                      <p:cBhvr>
                                        <p:cTn id="65" dur="2000"/>
                                        <p:tgtEl>
                                          <p:spTgt spid="6"/>
                                        </p:tgtEl>
                                      </p:cBhvr>
                                    </p:animEffect>
                                    <p:set>
                                      <p:cBhvr>
                                        <p:cTn id="66" dur="1" fill="hold">
                                          <p:stCondLst>
                                            <p:cond delay="1999"/>
                                          </p:stCondLst>
                                        </p:cTn>
                                        <p:tgtEl>
                                          <p:spTgt spid="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anim calcmode="lin" valueType="num">
                                      <p:cBhvr additive="base">
                                        <p:cTn id="7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 calcmode="lin" valueType="num">
                                      <p:cBhvr additive="base">
                                        <p:cTn id="7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xEl>
                                              <p:pRg st="8" end="8"/>
                                            </p:txEl>
                                          </p:spTgt>
                                        </p:tgtEl>
                                        <p:attrNameLst>
                                          <p:attrName>style.visibility</p:attrName>
                                        </p:attrNameLst>
                                      </p:cBhvr>
                                      <p:to>
                                        <p:strVal val="visible"/>
                                      </p:to>
                                    </p:set>
                                    <p:anim calcmode="lin" valueType="num">
                                      <p:cBhvr additive="base">
                                        <p:cTn id="8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9" end="9"/>
                                            </p:txEl>
                                          </p:spTgt>
                                        </p:tgtEl>
                                        <p:attrNameLst>
                                          <p:attrName>style.visibility</p:attrName>
                                        </p:attrNameLst>
                                      </p:cBhvr>
                                      <p:to>
                                        <p:strVal val="visible"/>
                                      </p:to>
                                    </p:set>
                                    <p:anim calcmode="lin" valueType="num">
                                      <p:cBhvr additive="base">
                                        <p:cTn id="8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 calcmode="lin" valueType="num">
                                      <p:cBhvr additive="base">
                                        <p:cTn id="95" dur="500" fill="hold"/>
                                        <p:tgtEl>
                                          <p:spTgt spid="11"/>
                                        </p:tgtEl>
                                        <p:attrNameLst>
                                          <p:attrName>ppt_x</p:attrName>
                                        </p:attrNameLst>
                                      </p:cBhvr>
                                      <p:tavLst>
                                        <p:tav tm="0">
                                          <p:val>
                                            <p:strVal val="#ppt_x"/>
                                          </p:val>
                                        </p:tav>
                                        <p:tav tm="100000">
                                          <p:val>
                                            <p:strVal val="#ppt_x"/>
                                          </p:val>
                                        </p:tav>
                                      </p:tavLst>
                                    </p:anim>
                                    <p:anim calcmode="lin" valueType="num">
                                      <p:cBhvr additive="base">
                                        <p:cTn id="9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53" presetClass="exit" presetSubtype="32" fill="hold" nodeType="clickEffect">
                                  <p:stCondLst>
                                    <p:cond delay="0"/>
                                  </p:stCondLst>
                                  <p:childTnLst>
                                    <p:anim calcmode="lin" valueType="num">
                                      <p:cBhvr>
                                        <p:cTn id="100" dur="500"/>
                                        <p:tgtEl>
                                          <p:spTgt spid="11"/>
                                        </p:tgtEl>
                                        <p:attrNameLst>
                                          <p:attrName>ppt_w</p:attrName>
                                        </p:attrNameLst>
                                      </p:cBhvr>
                                      <p:tavLst>
                                        <p:tav tm="0">
                                          <p:val>
                                            <p:strVal val="ppt_w"/>
                                          </p:val>
                                        </p:tav>
                                        <p:tav tm="100000">
                                          <p:val>
                                            <p:fltVal val="0"/>
                                          </p:val>
                                        </p:tav>
                                      </p:tavLst>
                                    </p:anim>
                                    <p:anim calcmode="lin" valueType="num">
                                      <p:cBhvr>
                                        <p:cTn id="101" dur="500"/>
                                        <p:tgtEl>
                                          <p:spTgt spid="11"/>
                                        </p:tgtEl>
                                        <p:attrNameLst>
                                          <p:attrName>ppt_h</p:attrName>
                                        </p:attrNameLst>
                                      </p:cBhvr>
                                      <p:tavLst>
                                        <p:tav tm="0">
                                          <p:val>
                                            <p:strVal val="ppt_h"/>
                                          </p:val>
                                        </p:tav>
                                        <p:tav tm="100000">
                                          <p:val>
                                            <p:fltVal val="0"/>
                                          </p:val>
                                        </p:tav>
                                      </p:tavLst>
                                    </p:anim>
                                    <p:animEffect transition="out" filter="fade">
                                      <p:cBhvr>
                                        <p:cTn id="102" dur="500"/>
                                        <p:tgtEl>
                                          <p:spTgt spid="11"/>
                                        </p:tgtEl>
                                      </p:cBhvr>
                                    </p:animEffect>
                                    <p:set>
                                      <p:cBhvr>
                                        <p:cTn id="103" dur="1" fill="hold">
                                          <p:stCondLst>
                                            <p:cond delay="499"/>
                                          </p:stCondLst>
                                        </p:cTn>
                                        <p:tgtEl>
                                          <p:spTgt spid="11"/>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4">
                                            <p:txEl>
                                              <p:pRg st="0" end="0"/>
                                            </p:txEl>
                                          </p:spTgt>
                                        </p:tgtEl>
                                        <p:attrNameLst>
                                          <p:attrName>style.visibility</p:attrName>
                                        </p:attrNameLst>
                                      </p:cBhvr>
                                      <p:to>
                                        <p:strVal val="visible"/>
                                      </p:to>
                                    </p:set>
                                    <p:anim calcmode="lin" valueType="num">
                                      <p:cBhvr additive="base">
                                        <p:cTn id="10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
                                            <p:txEl>
                                              <p:pRg st="1" end="1"/>
                                            </p:txEl>
                                          </p:spTgt>
                                        </p:tgtEl>
                                        <p:attrNameLst>
                                          <p:attrName>style.visibility</p:attrName>
                                        </p:attrNameLst>
                                      </p:cBhvr>
                                      <p:to>
                                        <p:strVal val="visible"/>
                                      </p:to>
                                    </p:set>
                                    <p:anim calcmode="lin" valueType="num">
                                      <p:cBhvr additive="base">
                                        <p:cTn id="11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15"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4">
                                            <p:txEl>
                                              <p:pRg st="3" end="3"/>
                                            </p:txEl>
                                          </p:spTgt>
                                        </p:tgtEl>
                                        <p:attrNameLst>
                                          <p:attrName>style.visibility</p:attrName>
                                        </p:attrNameLst>
                                      </p:cBhvr>
                                      <p:to>
                                        <p:strVal val="visible"/>
                                      </p:to>
                                    </p:set>
                                    <p:anim calcmode="lin" valueType="num">
                                      <p:cBhvr additive="base">
                                        <p:cTn id="12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4">
                                            <p:txEl>
                                              <p:pRg st="4" end="4"/>
                                            </p:txEl>
                                          </p:spTgt>
                                        </p:tgtEl>
                                        <p:attrNameLst>
                                          <p:attrName>style.visibility</p:attrName>
                                        </p:attrNameLst>
                                      </p:cBhvr>
                                      <p:to>
                                        <p:strVal val="visible"/>
                                      </p:to>
                                    </p:set>
                                    <p:anim calcmode="lin" valueType="num">
                                      <p:cBhvr additive="base">
                                        <p:cTn id="1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2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7"/>
                                        </p:tgtEl>
                                        <p:attrNameLst>
                                          <p:attrName>style.visibility</p:attrName>
                                        </p:attrNameLst>
                                      </p:cBhvr>
                                      <p:to>
                                        <p:strVal val="visible"/>
                                      </p:to>
                                    </p:set>
                                    <p:anim calcmode="lin" valueType="num">
                                      <p:cBhvr additive="base">
                                        <p:cTn id="132" dur="500" fill="hold"/>
                                        <p:tgtEl>
                                          <p:spTgt spid="7"/>
                                        </p:tgtEl>
                                        <p:attrNameLst>
                                          <p:attrName>ppt_x</p:attrName>
                                        </p:attrNameLst>
                                      </p:cBhvr>
                                      <p:tavLst>
                                        <p:tav tm="0">
                                          <p:val>
                                            <p:strVal val="#ppt_x"/>
                                          </p:val>
                                        </p:tav>
                                        <p:tav tm="100000">
                                          <p:val>
                                            <p:strVal val="#ppt_x"/>
                                          </p:val>
                                        </p:tav>
                                      </p:tavLst>
                                    </p:anim>
                                    <p:anim calcmode="lin" valueType="num">
                                      <p:cBhvr additive="base">
                                        <p:cTn id="1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0" presetClass="exit" presetSubtype="0" fill="hold" nodeType="clickEffect">
                                  <p:stCondLst>
                                    <p:cond delay="0"/>
                                  </p:stCondLst>
                                  <p:childTnLst>
                                    <p:animEffect transition="out" filter="wedge">
                                      <p:cBhvr>
                                        <p:cTn id="137" dur="2000"/>
                                        <p:tgtEl>
                                          <p:spTgt spid="7"/>
                                        </p:tgtEl>
                                      </p:cBhvr>
                                    </p:animEffect>
                                    <p:set>
                                      <p:cBhvr>
                                        <p:cTn id="138" dur="1" fill="hold">
                                          <p:stCondLst>
                                            <p:cond delay="1999"/>
                                          </p:stCondLst>
                                        </p:cTn>
                                        <p:tgtEl>
                                          <p:spTgt spid="7"/>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4">
                                            <p:txEl>
                                              <p:pRg st="6" end="6"/>
                                            </p:txEl>
                                          </p:spTgt>
                                        </p:tgtEl>
                                        <p:attrNameLst>
                                          <p:attrName>style.visibility</p:attrName>
                                        </p:attrNameLst>
                                      </p:cBhvr>
                                      <p:to>
                                        <p:strVal val="visible"/>
                                      </p:to>
                                    </p:set>
                                    <p:anim calcmode="lin" valueType="num">
                                      <p:cBhvr additive="base">
                                        <p:cTn id="1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nodeType="clickEffect">
                                  <p:stCondLst>
                                    <p:cond delay="0"/>
                                  </p:stCondLst>
                                  <p:childTnLst>
                                    <p:set>
                                      <p:cBhvr>
                                        <p:cTn id="148" dur="1" fill="hold">
                                          <p:stCondLst>
                                            <p:cond delay="0"/>
                                          </p:stCondLst>
                                        </p:cTn>
                                        <p:tgtEl>
                                          <p:spTgt spid="4">
                                            <p:txEl>
                                              <p:pRg st="7" end="7"/>
                                            </p:txEl>
                                          </p:spTgt>
                                        </p:tgtEl>
                                        <p:attrNameLst>
                                          <p:attrName>style.visibility</p:attrName>
                                        </p:attrNameLst>
                                      </p:cBhvr>
                                      <p:to>
                                        <p:strVal val="visible"/>
                                      </p:to>
                                    </p:set>
                                    <p:anim calcmode="lin" valueType="num">
                                      <p:cBhvr additive="base">
                                        <p:cTn id="1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4">
                                            <p:txEl>
                                              <p:pRg st="8" end="8"/>
                                            </p:txEl>
                                          </p:spTgt>
                                        </p:tgtEl>
                                        <p:attrNameLst>
                                          <p:attrName>style.visibility</p:attrName>
                                        </p:attrNameLst>
                                      </p:cBhvr>
                                      <p:to>
                                        <p:strVal val="visible"/>
                                      </p:to>
                                    </p:set>
                                    <p:anim calcmode="lin" valueType="num">
                                      <p:cBhvr additive="base">
                                        <p:cTn id="1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nodeType="clickEffect">
                                  <p:stCondLst>
                                    <p:cond delay="0"/>
                                  </p:stCondLst>
                                  <p:childTnLst>
                                    <p:set>
                                      <p:cBhvr>
                                        <p:cTn id="160" dur="1" fill="hold">
                                          <p:stCondLst>
                                            <p:cond delay="0"/>
                                          </p:stCondLst>
                                        </p:cTn>
                                        <p:tgtEl>
                                          <p:spTgt spid="9"/>
                                        </p:tgtEl>
                                        <p:attrNameLst>
                                          <p:attrName>style.visibility</p:attrName>
                                        </p:attrNameLst>
                                      </p:cBhvr>
                                      <p:to>
                                        <p:strVal val="visible"/>
                                      </p:to>
                                    </p:set>
                                    <p:anim calcmode="lin" valueType="num">
                                      <p:cBhvr additive="base">
                                        <p:cTn id="161" dur="500" fill="hold"/>
                                        <p:tgtEl>
                                          <p:spTgt spid="9"/>
                                        </p:tgtEl>
                                        <p:attrNameLst>
                                          <p:attrName>ppt_x</p:attrName>
                                        </p:attrNameLst>
                                      </p:cBhvr>
                                      <p:tavLst>
                                        <p:tav tm="0">
                                          <p:val>
                                            <p:strVal val="#ppt_x"/>
                                          </p:val>
                                        </p:tav>
                                        <p:tav tm="100000">
                                          <p:val>
                                            <p:strVal val="#ppt_x"/>
                                          </p:val>
                                        </p:tav>
                                      </p:tavLst>
                                    </p:anim>
                                    <p:anim calcmode="lin" valueType="num">
                                      <p:cBhvr additive="base">
                                        <p:cTn id="1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0" presetClass="exit" presetSubtype="0" fill="hold" nodeType="clickEffect">
                                  <p:stCondLst>
                                    <p:cond delay="0"/>
                                  </p:stCondLst>
                                  <p:childTnLst>
                                    <p:animEffect transition="out" filter="wedge">
                                      <p:cBhvr>
                                        <p:cTn id="166" dur="2000"/>
                                        <p:tgtEl>
                                          <p:spTgt spid="9"/>
                                        </p:tgtEl>
                                      </p:cBhvr>
                                    </p:animEffect>
                                    <p:set>
                                      <p:cBhvr>
                                        <p:cTn id="167" dur="1" fill="hold">
                                          <p:stCondLst>
                                            <p:cond delay="1999"/>
                                          </p:stCondLst>
                                        </p:cTn>
                                        <p:tgtEl>
                                          <p:spTgt spid="9"/>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nodeType="clickEffect">
                                  <p:stCondLst>
                                    <p:cond delay="0"/>
                                  </p:stCondLst>
                                  <p:childTnLst>
                                    <p:set>
                                      <p:cBhvr>
                                        <p:cTn id="171" dur="1" fill="hold">
                                          <p:stCondLst>
                                            <p:cond delay="0"/>
                                          </p:stCondLst>
                                        </p:cTn>
                                        <p:tgtEl>
                                          <p:spTgt spid="4">
                                            <p:txEl>
                                              <p:pRg st="9" end="9"/>
                                            </p:txEl>
                                          </p:spTgt>
                                        </p:tgtEl>
                                        <p:attrNameLst>
                                          <p:attrName>style.visibility</p:attrName>
                                        </p:attrNameLst>
                                      </p:cBhvr>
                                      <p:to>
                                        <p:strVal val="visible"/>
                                      </p:to>
                                    </p:set>
                                    <p:anim calcmode="lin" valueType="num">
                                      <p:cBhvr additive="base">
                                        <p:cTn id="172"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nodeType="clickEffect">
                                  <p:stCondLst>
                                    <p:cond delay="0"/>
                                  </p:stCondLst>
                                  <p:childTnLst>
                                    <p:set>
                                      <p:cBhvr>
                                        <p:cTn id="177" dur="1" fill="hold">
                                          <p:stCondLst>
                                            <p:cond delay="0"/>
                                          </p:stCondLst>
                                        </p:cTn>
                                        <p:tgtEl>
                                          <p:spTgt spid="4">
                                            <p:txEl>
                                              <p:pRg st="10" end="10"/>
                                            </p:txEl>
                                          </p:spTgt>
                                        </p:tgtEl>
                                        <p:attrNameLst>
                                          <p:attrName>style.visibility</p:attrName>
                                        </p:attrNameLst>
                                      </p:cBhvr>
                                      <p:to>
                                        <p:strVal val="visible"/>
                                      </p:to>
                                    </p:set>
                                    <p:anim calcmode="lin" valueType="num">
                                      <p:cBhvr additive="base">
                                        <p:cTn id="178"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79"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nodeType="clickEffect">
                                  <p:stCondLst>
                                    <p:cond delay="0"/>
                                  </p:stCondLst>
                                  <p:childTnLst>
                                    <p:set>
                                      <p:cBhvr>
                                        <p:cTn id="183" dur="1" fill="hold">
                                          <p:stCondLst>
                                            <p:cond delay="0"/>
                                          </p:stCondLst>
                                        </p:cTn>
                                        <p:tgtEl>
                                          <p:spTgt spid="4">
                                            <p:txEl>
                                              <p:pRg st="11" end="11"/>
                                            </p:txEl>
                                          </p:spTgt>
                                        </p:tgtEl>
                                        <p:attrNameLst>
                                          <p:attrName>style.visibility</p:attrName>
                                        </p:attrNameLst>
                                      </p:cBhvr>
                                      <p:to>
                                        <p:strVal val="visible"/>
                                      </p:to>
                                    </p:set>
                                    <p:anim calcmode="lin" valueType="num">
                                      <p:cBhvr additive="base">
                                        <p:cTn id="184"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85"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4">
                                            <p:txEl>
                                              <p:pRg st="12" end="12"/>
                                            </p:txEl>
                                          </p:spTgt>
                                        </p:tgtEl>
                                        <p:attrNameLst>
                                          <p:attrName>style.visibility</p:attrName>
                                        </p:attrNameLst>
                                      </p:cBhvr>
                                      <p:to>
                                        <p:strVal val="visible"/>
                                      </p:to>
                                    </p:set>
                                    <p:anim calcmode="lin" valueType="num">
                                      <p:cBhvr additive="base">
                                        <p:cTn id="190"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91"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nodeType="clickEffect">
                                  <p:stCondLst>
                                    <p:cond delay="0"/>
                                  </p:stCondLst>
                                  <p:childTnLst>
                                    <p:set>
                                      <p:cBhvr>
                                        <p:cTn id="195" dur="1" fill="hold">
                                          <p:stCondLst>
                                            <p:cond delay="0"/>
                                          </p:stCondLst>
                                        </p:cTn>
                                        <p:tgtEl>
                                          <p:spTgt spid="8"/>
                                        </p:tgtEl>
                                        <p:attrNameLst>
                                          <p:attrName>style.visibility</p:attrName>
                                        </p:attrNameLst>
                                      </p:cBhvr>
                                      <p:to>
                                        <p:strVal val="visible"/>
                                      </p:to>
                                    </p:set>
                                    <p:anim calcmode="lin" valueType="num">
                                      <p:cBhvr additive="base">
                                        <p:cTn id="196" dur="500" fill="hold"/>
                                        <p:tgtEl>
                                          <p:spTgt spid="8"/>
                                        </p:tgtEl>
                                        <p:attrNameLst>
                                          <p:attrName>ppt_x</p:attrName>
                                        </p:attrNameLst>
                                      </p:cBhvr>
                                      <p:tavLst>
                                        <p:tav tm="0">
                                          <p:val>
                                            <p:strVal val="#ppt_x"/>
                                          </p:val>
                                        </p:tav>
                                        <p:tav tm="100000">
                                          <p:val>
                                            <p:strVal val="#ppt_x"/>
                                          </p:val>
                                        </p:tav>
                                      </p:tavLst>
                                    </p:anim>
                                    <p:anim calcmode="lin" valueType="num">
                                      <p:cBhvr additive="base">
                                        <p:cTn id="19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0" presetClass="exit" presetSubtype="0" fill="hold" nodeType="clickEffect">
                                  <p:stCondLst>
                                    <p:cond delay="0"/>
                                  </p:stCondLst>
                                  <p:childTnLst>
                                    <p:animEffect transition="out" filter="wedge">
                                      <p:cBhvr>
                                        <p:cTn id="201" dur="2000"/>
                                        <p:tgtEl>
                                          <p:spTgt spid="8"/>
                                        </p:tgtEl>
                                      </p:cBhvr>
                                    </p:animEffect>
                                    <p:set>
                                      <p:cBhvr>
                                        <p:cTn id="20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4503"/>
            <a:ext cx="8596668" cy="600891"/>
          </a:xfrm>
        </p:spPr>
        <p:txBody>
          <a:bodyPr>
            <a:normAutofit fontScale="90000"/>
          </a:bodyPr>
          <a:lstStyle/>
          <a:p>
            <a:r>
              <a:rPr lang="en-US" dirty="0">
                <a:latin typeface="Algerian" panose="04020705040A02060702" pitchFamily="82" charset="0"/>
              </a:rPr>
              <a:t>Non-Conventional Sources</a:t>
            </a:r>
          </a:p>
        </p:txBody>
      </p:sp>
      <p:sp>
        <p:nvSpPr>
          <p:cNvPr id="3" name="Content Placeholder 2"/>
          <p:cNvSpPr>
            <a:spLocks noGrp="1"/>
          </p:cNvSpPr>
          <p:nvPr>
            <p:ph sz="half" idx="1"/>
          </p:nvPr>
        </p:nvSpPr>
        <p:spPr>
          <a:xfrm>
            <a:off x="209006" y="705394"/>
            <a:ext cx="5068387" cy="5839096"/>
          </a:xfrm>
        </p:spPr>
        <p:txBody>
          <a:bodyPr>
            <a:normAutofit fontScale="77500" lnSpcReduction="20000"/>
          </a:bodyPr>
          <a:lstStyle/>
          <a:p>
            <a:pPr marL="0" indent="0">
              <a:buNone/>
            </a:pPr>
            <a:r>
              <a:rPr lang="en-US" sz="2400" b="1" dirty="0" smtClean="0">
                <a:solidFill>
                  <a:srgbClr val="FF0000"/>
                </a:solidFill>
              </a:rPr>
              <a:t>4)   </a:t>
            </a:r>
            <a:r>
              <a:rPr lang="en-US" sz="2600" dirty="0" smtClean="0">
                <a:solidFill>
                  <a:srgbClr val="FF0000"/>
                </a:solidFill>
                <a:latin typeface="Times New Roman" panose="02020603050405020304" pitchFamily="18" charset="0"/>
                <a:cs typeface="Times New Roman" panose="02020603050405020304" pitchFamily="18" charset="0"/>
              </a:rPr>
              <a:t>Geothermal </a:t>
            </a:r>
            <a:r>
              <a:rPr lang="en-US" sz="2600" dirty="0">
                <a:solidFill>
                  <a:srgbClr val="FF0000"/>
                </a:solidFill>
                <a:latin typeface="Times New Roman" panose="02020603050405020304" pitchFamily="18" charset="0"/>
                <a:cs typeface="Times New Roman" panose="02020603050405020304" pitchFamily="18" charset="0"/>
              </a:rPr>
              <a:t>Energy</a:t>
            </a:r>
          </a:p>
          <a:p>
            <a:r>
              <a:rPr lang="en-US" sz="2600" dirty="0">
                <a:latin typeface="Times New Roman" panose="02020603050405020304" pitchFamily="18" charset="0"/>
                <a:cs typeface="Times New Roman" panose="02020603050405020304" pitchFamily="18" charset="0"/>
              </a:rPr>
              <a:t>Natural heat from the Earth’s interiors can also be useful to generate electricity.</a:t>
            </a:r>
          </a:p>
          <a:p>
            <a:r>
              <a:rPr lang="en-US" sz="2600" dirty="0">
                <a:latin typeface="Times New Roman" panose="02020603050405020304" pitchFamily="18" charset="0"/>
                <a:cs typeface="Times New Roman" panose="02020603050405020304" pitchFamily="18" charset="0"/>
              </a:rPr>
              <a:t>The hot energy captured inside and sustained within the Earth helps in the harnessing of geothermal energy.</a:t>
            </a:r>
          </a:p>
          <a:p>
            <a:r>
              <a:rPr lang="en-US" sz="2600" dirty="0">
                <a:latin typeface="Times New Roman" panose="02020603050405020304" pitchFamily="18" charset="0"/>
                <a:cs typeface="Times New Roman" panose="02020603050405020304" pitchFamily="18" charset="0"/>
              </a:rPr>
              <a:t>It can be extracted from areas prone to volcanoes, or areas located deep within the oceanic surface, hot springs and geysers.</a:t>
            </a:r>
          </a:p>
          <a:p>
            <a:r>
              <a:rPr lang="en-US" sz="2600" dirty="0">
                <a:latin typeface="Times New Roman" panose="02020603050405020304" pitchFamily="18" charset="0"/>
                <a:cs typeface="Times New Roman" panose="02020603050405020304" pitchFamily="18" charset="0"/>
              </a:rPr>
              <a:t>In India, the Himalayan belt and the western coast are important geothermal energy generation regions.</a:t>
            </a:r>
          </a:p>
          <a:p>
            <a:r>
              <a:rPr lang="en-US" sz="2600" dirty="0" err="1">
                <a:latin typeface="Times New Roman" panose="02020603050405020304" pitchFamily="18" charset="0"/>
                <a:cs typeface="Times New Roman" panose="02020603050405020304" pitchFamily="18" charset="0"/>
              </a:rPr>
              <a:t>Puga</a:t>
            </a:r>
            <a:r>
              <a:rPr lang="en-US" sz="2600" dirty="0">
                <a:latin typeface="Times New Roman" panose="02020603050405020304" pitchFamily="18" charset="0"/>
                <a:cs typeface="Times New Roman" panose="02020603050405020304" pitchFamily="18" charset="0"/>
              </a:rPr>
              <a:t> Valley in </a:t>
            </a:r>
            <a:r>
              <a:rPr lang="en-US" sz="2600" dirty="0" err="1">
                <a:latin typeface="Times New Roman" panose="02020603050405020304" pitchFamily="18" charset="0"/>
                <a:cs typeface="Times New Roman" panose="02020603050405020304" pitchFamily="18" charset="0"/>
              </a:rPr>
              <a:t>Ladakh</a:t>
            </a:r>
            <a:r>
              <a:rPr lang="en-US" sz="2600" dirty="0">
                <a:latin typeface="Times New Roman" panose="02020603050405020304" pitchFamily="18" charset="0"/>
                <a:cs typeface="Times New Roman" panose="02020603050405020304" pitchFamily="18" charset="0"/>
              </a:rPr>
              <a:t> is an essential source of geothermal energy.</a:t>
            </a:r>
          </a:p>
          <a:p>
            <a:r>
              <a:rPr lang="en-US" sz="2600" dirty="0">
                <a:latin typeface="Times New Roman" panose="02020603050405020304" pitchFamily="18" charset="0"/>
                <a:cs typeface="Times New Roman" panose="02020603050405020304" pitchFamily="18" charset="0"/>
              </a:rPr>
              <a:t>At times, this source of energy can engender environmental problems such as emission of harmful gases like hydrogen </a:t>
            </a:r>
            <a:r>
              <a:rPr lang="en-US" sz="2600" dirty="0" err="1">
                <a:latin typeface="Times New Roman" panose="02020603050405020304" pitchFamily="18" charset="0"/>
                <a:cs typeface="Times New Roman" panose="02020603050405020304" pitchFamily="18" charset="0"/>
              </a:rPr>
              <a:t>sulphide</a:t>
            </a:r>
            <a:r>
              <a:rPr lang="en-US" sz="2600" dirty="0">
                <a:latin typeface="Times New Roman" panose="02020603050405020304" pitchFamily="18" charset="0"/>
                <a:cs typeface="Times New Roman" panose="02020603050405020304" pitchFamily="18" charset="0"/>
              </a:rPr>
              <a:t> and noise pollution at the geothermal site.</a:t>
            </a:r>
          </a:p>
        </p:txBody>
      </p:sp>
      <p:sp>
        <p:nvSpPr>
          <p:cNvPr id="4" name="Content Placeholder 3"/>
          <p:cNvSpPr>
            <a:spLocks noGrp="1"/>
          </p:cNvSpPr>
          <p:nvPr>
            <p:ph sz="half" idx="2"/>
          </p:nvPr>
        </p:nvSpPr>
        <p:spPr>
          <a:xfrm>
            <a:off x="5649528" y="862149"/>
            <a:ext cx="6333466" cy="5682341"/>
          </a:xfrm>
        </p:spPr>
        <p:txBody>
          <a:bodyPr>
            <a:normAutofit fontScale="77500" lnSpcReduction="20000"/>
          </a:bodyPr>
          <a:lstStyle/>
          <a:p>
            <a:pPr marL="0" indent="0">
              <a:buNone/>
            </a:pPr>
            <a:r>
              <a:rPr lang="en-US" sz="2400" dirty="0">
                <a:solidFill>
                  <a:srgbClr val="FF0000"/>
                </a:solidFill>
              </a:rPr>
              <a:t>5</a:t>
            </a:r>
            <a:r>
              <a:rPr lang="en-US" sz="2400" dirty="0" smtClean="0">
                <a:solidFill>
                  <a:srgbClr val="FF0000"/>
                </a:solidFill>
              </a:rPr>
              <a:t>)   </a:t>
            </a:r>
            <a:r>
              <a:rPr lang="en-US" sz="2200" b="1" dirty="0" smtClean="0">
                <a:solidFill>
                  <a:srgbClr val="FF0000"/>
                </a:solidFill>
                <a:latin typeface="Times New Roman" panose="02020603050405020304" pitchFamily="18" charset="0"/>
                <a:cs typeface="Times New Roman" panose="02020603050405020304" pitchFamily="18" charset="0"/>
              </a:rPr>
              <a:t> Nuclear </a:t>
            </a:r>
            <a:r>
              <a:rPr lang="en-US" sz="2200" b="1" dirty="0">
                <a:solidFill>
                  <a:srgbClr val="FF0000"/>
                </a:solidFill>
                <a:latin typeface="Times New Roman" panose="02020603050405020304" pitchFamily="18" charset="0"/>
                <a:cs typeface="Times New Roman" panose="02020603050405020304" pitchFamily="18" charset="0"/>
              </a:rPr>
              <a:t>Energy</a:t>
            </a:r>
          </a:p>
          <a:p>
            <a:r>
              <a:rPr lang="en-US" sz="2200" b="1" dirty="0">
                <a:latin typeface="Times New Roman" panose="02020603050405020304" pitchFamily="18" charset="0"/>
                <a:cs typeface="Times New Roman" panose="02020603050405020304" pitchFamily="18" charset="0"/>
              </a:rPr>
              <a:t>The primary fuel for nuclear power plants is uranium.</a:t>
            </a:r>
          </a:p>
          <a:p>
            <a:r>
              <a:rPr lang="en-US" sz="2200" b="1" dirty="0" smtClean="0">
                <a:latin typeface="Times New Roman" panose="02020603050405020304" pitchFamily="18" charset="0"/>
                <a:cs typeface="Times New Roman" panose="02020603050405020304" pitchFamily="18" charset="0"/>
              </a:rPr>
              <a:t>Pakistan </a:t>
            </a:r>
            <a:r>
              <a:rPr lang="en-US" sz="2200" b="1" dirty="0">
                <a:latin typeface="Times New Roman" panose="02020603050405020304" pitchFamily="18" charset="0"/>
                <a:cs typeface="Times New Roman" panose="02020603050405020304" pitchFamily="18" charset="0"/>
              </a:rPr>
              <a:t>has 2</a:t>
            </a:r>
            <a:r>
              <a:rPr lang="en-US" sz="2200" b="1" dirty="0" smtClean="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main nuclear power plants: at </a:t>
            </a:r>
            <a:r>
              <a:rPr lang="en-US" sz="2200" b="1" dirty="0" smtClean="0">
                <a:latin typeface="Times New Roman" panose="02020603050405020304" pitchFamily="18" charset="0"/>
                <a:cs typeface="Times New Roman" panose="02020603050405020304" pitchFamily="18" charset="0"/>
              </a:rPr>
              <a:t>KANUP </a:t>
            </a:r>
            <a:r>
              <a:rPr lang="en-US" sz="2200" b="1" dirty="0">
                <a:latin typeface="Times New Roman" panose="02020603050405020304" pitchFamily="18" charset="0"/>
                <a:cs typeface="Times New Roman" panose="02020603050405020304" pitchFamily="18" charset="0"/>
              </a:rPr>
              <a:t>(</a:t>
            </a:r>
            <a:r>
              <a:rPr lang="en-US" sz="2200" b="1" dirty="0" smtClean="0">
                <a:latin typeface="Times New Roman" panose="02020603050405020304" pitchFamily="18" charset="0"/>
                <a:cs typeface="Times New Roman" panose="02020603050405020304" pitchFamily="18" charset="0"/>
              </a:rPr>
              <a:t>R, </a:t>
            </a:r>
            <a:r>
              <a:rPr lang="en-US" sz="2200" b="1" dirty="0" err="1" smtClean="0">
                <a:latin typeface="Times New Roman" panose="02020603050405020304" pitchFamily="18" charset="0"/>
                <a:cs typeface="Times New Roman" panose="02020603050405020304" pitchFamily="18" charset="0"/>
              </a:rPr>
              <a:t>Kapco</a:t>
            </a:r>
            <a:r>
              <a:rPr lang="en-US" sz="2200" b="1" dirty="0" smtClean="0">
                <a:latin typeface="Times New Roman" panose="02020603050405020304" pitchFamily="18" charset="0"/>
                <a:cs typeface="Times New Roman" panose="02020603050405020304" pitchFamily="18" charset="0"/>
              </a:rPr>
              <a:t>.</a:t>
            </a:r>
            <a:endParaRPr lang="en-US" sz="2200" b="1"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Nuclear energy is generated through the electrochemical processes of fission and fusion.</a:t>
            </a:r>
          </a:p>
          <a:p>
            <a:r>
              <a:rPr lang="en-US" sz="2200" b="1" dirty="0">
                <a:latin typeface="Times New Roman" panose="02020603050405020304" pitchFamily="18" charset="0"/>
                <a:cs typeface="Times New Roman" panose="02020603050405020304" pitchFamily="18" charset="0"/>
              </a:rPr>
              <a:t>It contributes around 3% of the total energy generation in India.</a:t>
            </a:r>
          </a:p>
          <a:p>
            <a:r>
              <a:rPr lang="en-US" sz="2200" b="1" dirty="0">
                <a:latin typeface="Times New Roman" panose="02020603050405020304" pitchFamily="18" charset="0"/>
                <a:cs typeface="Times New Roman" panose="02020603050405020304" pitchFamily="18" charset="0"/>
              </a:rPr>
              <a:t>It is an eco-friendly and fuel-efficient source of energy.</a:t>
            </a:r>
          </a:p>
          <a:p>
            <a:r>
              <a:rPr lang="en-US" sz="2200" b="1" dirty="0">
                <a:latin typeface="Times New Roman" panose="02020603050405020304" pitchFamily="18" charset="0"/>
                <a:cs typeface="Times New Roman" panose="02020603050405020304" pitchFamily="18" charset="0"/>
              </a:rPr>
              <a:t>However, it may be hazardous as nuclear accidents cause wide-ranging damage and loss.</a:t>
            </a:r>
          </a:p>
          <a:p>
            <a:r>
              <a:rPr lang="en-US" sz="2200" b="1" dirty="0">
                <a:latin typeface="Times New Roman" panose="02020603050405020304" pitchFamily="18" charset="0"/>
                <a:cs typeface="Times New Roman" panose="02020603050405020304" pitchFamily="18" charset="0"/>
              </a:rPr>
              <a:t>There also exists a problem with the safe disposal of nuclear wastes</a:t>
            </a:r>
            <a:r>
              <a:rPr lang="en-US" sz="2200" b="1" dirty="0" smtClean="0">
                <a:latin typeface="Times New Roman" panose="02020603050405020304" pitchFamily="18" charset="0"/>
                <a:cs typeface="Times New Roman" panose="02020603050405020304" pitchFamily="18" charset="0"/>
              </a:rPr>
              <a:t>.</a:t>
            </a:r>
          </a:p>
          <a:p>
            <a:pPr marL="0" indent="0" algn="ctr">
              <a:buNone/>
            </a:pPr>
            <a:endParaRPr lang="en-US" sz="4300" b="1" dirty="0" smtClean="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4300" b="1" dirty="0">
              <a:solidFill>
                <a:srgbClr val="FF0000"/>
              </a:solidFill>
              <a:latin typeface="Times New Roman" panose="02020603050405020304" pitchFamily="18" charset="0"/>
              <a:cs typeface="Times New Roman" panose="02020603050405020304" pitchFamily="18" charset="0"/>
            </a:endParaRPr>
          </a:p>
          <a:p>
            <a:pPr marL="0" indent="0" algn="ctr">
              <a:buNone/>
            </a:pPr>
            <a:r>
              <a:rPr lang="en-US" sz="4300" b="1" dirty="0" smtClean="0">
                <a:solidFill>
                  <a:srgbClr val="FF0000"/>
                </a:solidFill>
                <a:latin typeface="Times New Roman" panose="02020603050405020304" pitchFamily="18" charset="0"/>
                <a:cs typeface="Times New Roman" panose="02020603050405020304" pitchFamily="18" charset="0"/>
              </a:rPr>
              <a:t> The End</a:t>
            </a:r>
            <a:endParaRPr lang="en-US" sz="4300" b="1"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7984037" y="3487907"/>
            <a:ext cx="2771775" cy="1647825"/>
          </a:xfrm>
          <a:prstGeom prst="rect">
            <a:avLst/>
          </a:prstGeom>
        </p:spPr>
      </p:pic>
      <p:pic>
        <p:nvPicPr>
          <p:cNvPr id="6" name="Picture 5"/>
          <p:cNvPicPr>
            <a:picLocks noChangeAspect="1"/>
          </p:cNvPicPr>
          <p:nvPr/>
        </p:nvPicPr>
        <p:blipFill>
          <a:blip r:embed="rId3"/>
          <a:stretch>
            <a:fillRect/>
          </a:stretch>
        </p:blipFill>
        <p:spPr>
          <a:xfrm>
            <a:off x="4899094" y="2524279"/>
            <a:ext cx="5873636" cy="3728301"/>
          </a:xfrm>
          <a:prstGeom prst="rect">
            <a:avLst/>
          </a:prstGeom>
        </p:spPr>
      </p:pic>
      <p:pic>
        <p:nvPicPr>
          <p:cNvPr id="7" name="Picture 6"/>
          <p:cNvPicPr>
            <a:picLocks noChangeAspect="1"/>
          </p:cNvPicPr>
          <p:nvPr/>
        </p:nvPicPr>
        <p:blipFill>
          <a:blip r:embed="rId4"/>
          <a:stretch>
            <a:fillRect/>
          </a:stretch>
        </p:blipFill>
        <p:spPr>
          <a:xfrm>
            <a:off x="6516649" y="80462"/>
            <a:ext cx="5311322" cy="5335033"/>
          </a:xfrm>
          <a:prstGeom prst="rect">
            <a:avLst/>
          </a:prstGeom>
        </p:spPr>
      </p:pic>
      <p:pic>
        <p:nvPicPr>
          <p:cNvPr id="8" name="Picture 7"/>
          <p:cNvPicPr>
            <a:picLocks noChangeAspect="1"/>
          </p:cNvPicPr>
          <p:nvPr/>
        </p:nvPicPr>
        <p:blipFill>
          <a:blip r:embed="rId5"/>
          <a:stretch>
            <a:fillRect/>
          </a:stretch>
        </p:blipFill>
        <p:spPr>
          <a:xfrm>
            <a:off x="543120" y="661621"/>
            <a:ext cx="6656623" cy="5547186"/>
          </a:xfrm>
          <a:prstGeom prst="rect">
            <a:avLst/>
          </a:prstGeom>
        </p:spPr>
      </p:pic>
      <p:pic>
        <p:nvPicPr>
          <p:cNvPr id="9" name="Picture 8"/>
          <p:cNvPicPr>
            <a:picLocks noChangeAspect="1"/>
          </p:cNvPicPr>
          <p:nvPr/>
        </p:nvPicPr>
        <p:blipFill>
          <a:blip r:embed="rId6"/>
          <a:stretch>
            <a:fillRect/>
          </a:stretch>
        </p:blipFill>
        <p:spPr>
          <a:xfrm>
            <a:off x="1968147" y="845583"/>
            <a:ext cx="6794273" cy="3804793"/>
          </a:xfrm>
          <a:prstGeom prst="rect">
            <a:avLst/>
          </a:prstGeom>
        </p:spPr>
      </p:pic>
      <p:pic>
        <p:nvPicPr>
          <p:cNvPr id="10" name="Picture 9"/>
          <p:cNvPicPr>
            <a:picLocks noChangeAspect="1"/>
          </p:cNvPicPr>
          <p:nvPr/>
        </p:nvPicPr>
        <p:blipFill>
          <a:blip r:embed="rId7"/>
          <a:stretch>
            <a:fillRect/>
          </a:stretch>
        </p:blipFill>
        <p:spPr>
          <a:xfrm>
            <a:off x="68586" y="1515291"/>
            <a:ext cx="4226529" cy="2512679"/>
          </a:xfrm>
          <a:prstGeom prst="rect">
            <a:avLst/>
          </a:prstGeom>
        </p:spPr>
      </p:pic>
      <p:pic>
        <p:nvPicPr>
          <p:cNvPr id="11" name="Picture 10"/>
          <p:cNvPicPr>
            <a:picLocks noChangeAspect="1"/>
          </p:cNvPicPr>
          <p:nvPr/>
        </p:nvPicPr>
        <p:blipFill>
          <a:blip r:embed="rId8"/>
          <a:stretch>
            <a:fillRect/>
          </a:stretch>
        </p:blipFill>
        <p:spPr>
          <a:xfrm>
            <a:off x="1704138" y="894805"/>
            <a:ext cx="4630538" cy="2593101"/>
          </a:xfrm>
          <a:prstGeom prst="rect">
            <a:avLst/>
          </a:prstGeom>
        </p:spPr>
      </p:pic>
      <p:pic>
        <p:nvPicPr>
          <p:cNvPr id="12" name="Picture 11"/>
          <p:cNvPicPr>
            <a:picLocks noChangeAspect="1"/>
          </p:cNvPicPr>
          <p:nvPr/>
        </p:nvPicPr>
        <p:blipFill>
          <a:blip r:embed="rId9"/>
          <a:stretch>
            <a:fillRect/>
          </a:stretch>
        </p:blipFill>
        <p:spPr>
          <a:xfrm>
            <a:off x="699926" y="3622486"/>
            <a:ext cx="4823303" cy="2957844"/>
          </a:xfrm>
          <a:prstGeom prst="rect">
            <a:avLst/>
          </a:prstGeom>
        </p:spPr>
      </p:pic>
      <p:pic>
        <p:nvPicPr>
          <p:cNvPr id="13" name="Picture 12"/>
          <p:cNvPicPr>
            <a:picLocks noChangeAspect="1"/>
          </p:cNvPicPr>
          <p:nvPr/>
        </p:nvPicPr>
        <p:blipFill>
          <a:blip r:embed="rId10"/>
          <a:stretch>
            <a:fillRect/>
          </a:stretch>
        </p:blipFill>
        <p:spPr>
          <a:xfrm>
            <a:off x="1277504" y="2908182"/>
            <a:ext cx="4512743" cy="2583052"/>
          </a:xfrm>
          <a:prstGeom prst="rect">
            <a:avLst/>
          </a:prstGeom>
        </p:spPr>
      </p:pic>
    </p:spTree>
    <p:extLst>
      <p:ext uri="{BB962C8B-B14F-4D97-AF65-F5344CB8AC3E}">
        <p14:creationId xmlns:p14="http://schemas.microsoft.com/office/powerpoint/2010/main" val="261307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nodeType="clickEffect">
                                  <p:stCondLst>
                                    <p:cond delay="0"/>
                                  </p:stCondLst>
                                  <p:childTnLst>
                                    <p:anim calcmode="lin" valueType="num">
                                      <p:cBhvr>
                                        <p:cTn id="30" dur="500"/>
                                        <p:tgtEl>
                                          <p:spTgt spid="9"/>
                                        </p:tgtEl>
                                        <p:attrNameLst>
                                          <p:attrName>ppt_w</p:attrName>
                                        </p:attrNameLst>
                                      </p:cBhvr>
                                      <p:tavLst>
                                        <p:tav tm="0">
                                          <p:val>
                                            <p:strVal val="ppt_w"/>
                                          </p:val>
                                        </p:tav>
                                        <p:tav tm="100000">
                                          <p:val>
                                            <p:fltVal val="0"/>
                                          </p:val>
                                        </p:tav>
                                      </p:tavLst>
                                    </p:anim>
                                    <p:anim calcmode="lin" valueType="num">
                                      <p:cBhvr>
                                        <p:cTn id="31" dur="500"/>
                                        <p:tgtEl>
                                          <p:spTgt spid="9"/>
                                        </p:tgtEl>
                                        <p:attrNameLst>
                                          <p:attrName>ppt_h</p:attrName>
                                        </p:attrNameLst>
                                      </p:cBhvr>
                                      <p:tavLst>
                                        <p:tav tm="0">
                                          <p:val>
                                            <p:strVal val="ppt_h"/>
                                          </p:val>
                                        </p:tav>
                                        <p:tav tm="100000">
                                          <p:val>
                                            <p:fltVal val="0"/>
                                          </p:val>
                                        </p:tav>
                                      </p:tavLst>
                                    </p:anim>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 calcmode="lin" valueType="num">
                                      <p:cBhvr additive="base">
                                        <p:cTn id="3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nodeType="clickEffect">
                                  <p:stCondLst>
                                    <p:cond delay="0"/>
                                  </p:stCondLst>
                                  <p:childTnLst>
                                    <p:anim calcmode="lin" valueType="num">
                                      <p:cBhvr additive="base">
                                        <p:cTn id="49" dur="500"/>
                                        <p:tgtEl>
                                          <p:spTgt spid="7"/>
                                        </p:tgtEl>
                                        <p:attrNameLst>
                                          <p:attrName>ppt_x</p:attrName>
                                        </p:attrNameLst>
                                      </p:cBhvr>
                                      <p:tavLst>
                                        <p:tav tm="0">
                                          <p:val>
                                            <p:strVal val="ppt_x"/>
                                          </p:val>
                                        </p:tav>
                                        <p:tav tm="100000">
                                          <p:val>
                                            <p:strVal val="ppt_x"/>
                                          </p:val>
                                        </p:tav>
                                      </p:tavLst>
                                    </p:anim>
                                    <p:anim calcmode="lin" valueType="num">
                                      <p:cBhvr additive="base">
                                        <p:cTn id="50" dur="500"/>
                                        <p:tgtEl>
                                          <p:spTgt spid="7"/>
                                        </p:tgtEl>
                                        <p:attrNameLst>
                                          <p:attrName>ppt_y</p:attrName>
                                        </p:attrNameLst>
                                      </p:cBhvr>
                                      <p:tavLst>
                                        <p:tav tm="0">
                                          <p:val>
                                            <p:strVal val="ppt_y"/>
                                          </p:val>
                                        </p:tav>
                                        <p:tav tm="100000">
                                          <p:val>
                                            <p:strVal val="1+ppt_h/2"/>
                                          </p:val>
                                        </p:tav>
                                      </p:tavLst>
                                    </p:anim>
                                    <p:set>
                                      <p:cBhvr>
                                        <p:cTn id="51" dur="1" fill="hold">
                                          <p:stCondLst>
                                            <p:cond delay="499"/>
                                          </p:stCondLst>
                                        </p:cTn>
                                        <p:tgtEl>
                                          <p:spTgt spid="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 calcmode="lin" valueType="num">
                                      <p:cBhvr additive="base">
                                        <p:cTn id="5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500" fill="hold"/>
                                        <p:tgtEl>
                                          <p:spTgt spid="5"/>
                                        </p:tgtEl>
                                        <p:attrNameLst>
                                          <p:attrName>ppt_x</p:attrName>
                                        </p:attrNameLst>
                                      </p:cBhvr>
                                      <p:tavLst>
                                        <p:tav tm="0">
                                          <p:val>
                                            <p:strVal val="#ppt_x"/>
                                          </p:val>
                                        </p:tav>
                                        <p:tav tm="100000">
                                          <p:val>
                                            <p:strVal val="#ppt_x"/>
                                          </p:val>
                                        </p:tav>
                                      </p:tavLst>
                                    </p:anim>
                                    <p:anim calcmode="lin" valueType="num">
                                      <p:cBhvr additive="base">
                                        <p:cTn id="6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xit" presetSubtype="4" fill="hold" nodeType="clickEffect">
                                  <p:stCondLst>
                                    <p:cond delay="0"/>
                                  </p:stCondLst>
                                  <p:childTnLst>
                                    <p:animEffect transition="out" filter="wipe(down)">
                                      <p:cBhvr>
                                        <p:cTn id="67" dur="500"/>
                                        <p:tgtEl>
                                          <p:spTgt spid="5"/>
                                        </p:tgtEl>
                                      </p:cBhvr>
                                    </p:animEffect>
                                    <p:set>
                                      <p:cBhvr>
                                        <p:cTn id="68" dur="1" fill="hold">
                                          <p:stCondLst>
                                            <p:cond delay="499"/>
                                          </p:stCondLst>
                                        </p:cTn>
                                        <p:tgtEl>
                                          <p:spTgt spid="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ppt_x"/>
                                          </p:val>
                                        </p:tav>
                                        <p:tav tm="100000">
                                          <p:val>
                                            <p:strVal val="#ppt_x"/>
                                          </p:val>
                                        </p:tav>
                                      </p:tavLst>
                                    </p:anim>
                                    <p:anim calcmode="lin" valueType="num">
                                      <p:cBhvr additive="base">
                                        <p:cTn id="7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6" presetClass="exit" presetSubtype="21" fill="hold" nodeType="clickEffect">
                                  <p:stCondLst>
                                    <p:cond delay="0"/>
                                  </p:stCondLst>
                                  <p:childTnLst>
                                    <p:animEffect transition="out" filter="barn(inVertical)">
                                      <p:cBhvr>
                                        <p:cTn id="78" dur="500"/>
                                        <p:tgtEl>
                                          <p:spTgt spid="6"/>
                                        </p:tgtEl>
                                      </p:cBhvr>
                                    </p:animEffect>
                                    <p:set>
                                      <p:cBhvr>
                                        <p:cTn id="79" dur="1" fill="hold">
                                          <p:stCondLst>
                                            <p:cond delay="499"/>
                                          </p:stCondLst>
                                        </p:cTn>
                                        <p:tgtEl>
                                          <p:spTgt spid="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3">
                                            <p:txEl>
                                              <p:pRg st="4" end="4"/>
                                            </p:txEl>
                                          </p:spTgt>
                                        </p:tgtEl>
                                        <p:attrNameLst>
                                          <p:attrName>style.visibility</p:attrName>
                                        </p:attrNameLst>
                                      </p:cBhvr>
                                      <p:to>
                                        <p:strVal val="visible"/>
                                      </p:to>
                                    </p:set>
                                    <p:anim calcmode="lin" valueType="num">
                                      <p:cBhvr additive="base">
                                        <p:cTn id="8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3">
                                            <p:txEl>
                                              <p:pRg st="5" end="5"/>
                                            </p:txEl>
                                          </p:spTgt>
                                        </p:tgtEl>
                                        <p:attrNameLst>
                                          <p:attrName>style.visibility</p:attrName>
                                        </p:attrNameLst>
                                      </p:cBhvr>
                                      <p:to>
                                        <p:strVal val="visible"/>
                                      </p:to>
                                    </p:set>
                                    <p:anim calcmode="lin" valueType="num">
                                      <p:cBhvr additive="base">
                                        <p:cTn id="9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8"/>
                                        </p:tgtEl>
                                        <p:attrNameLst>
                                          <p:attrName>style.visibility</p:attrName>
                                        </p:attrNameLst>
                                      </p:cBhvr>
                                      <p:to>
                                        <p:strVal val="visible"/>
                                      </p:to>
                                    </p:set>
                                    <p:anim calcmode="lin" valueType="num">
                                      <p:cBhvr additive="base">
                                        <p:cTn id="96" dur="500" fill="hold"/>
                                        <p:tgtEl>
                                          <p:spTgt spid="8"/>
                                        </p:tgtEl>
                                        <p:attrNameLst>
                                          <p:attrName>ppt_x</p:attrName>
                                        </p:attrNameLst>
                                      </p:cBhvr>
                                      <p:tavLst>
                                        <p:tav tm="0">
                                          <p:val>
                                            <p:strVal val="#ppt_x"/>
                                          </p:val>
                                        </p:tav>
                                        <p:tav tm="100000">
                                          <p:val>
                                            <p:strVal val="#ppt_x"/>
                                          </p:val>
                                        </p:tav>
                                      </p:tavLst>
                                    </p:anim>
                                    <p:anim calcmode="lin" valueType="num">
                                      <p:cBhvr additive="base">
                                        <p:cTn id="9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3" presetClass="exit" presetSubtype="32" fill="hold" nodeType="clickEffect">
                                  <p:stCondLst>
                                    <p:cond delay="0"/>
                                  </p:stCondLst>
                                  <p:childTnLst>
                                    <p:anim calcmode="lin" valueType="num">
                                      <p:cBhvr>
                                        <p:cTn id="101" dur="500"/>
                                        <p:tgtEl>
                                          <p:spTgt spid="8"/>
                                        </p:tgtEl>
                                        <p:attrNameLst>
                                          <p:attrName>ppt_w</p:attrName>
                                        </p:attrNameLst>
                                      </p:cBhvr>
                                      <p:tavLst>
                                        <p:tav tm="0">
                                          <p:val>
                                            <p:strVal val="ppt_w"/>
                                          </p:val>
                                        </p:tav>
                                        <p:tav tm="100000">
                                          <p:val>
                                            <p:fltVal val="0"/>
                                          </p:val>
                                        </p:tav>
                                      </p:tavLst>
                                    </p:anim>
                                    <p:anim calcmode="lin" valueType="num">
                                      <p:cBhvr>
                                        <p:cTn id="102" dur="500"/>
                                        <p:tgtEl>
                                          <p:spTgt spid="8"/>
                                        </p:tgtEl>
                                        <p:attrNameLst>
                                          <p:attrName>ppt_h</p:attrName>
                                        </p:attrNameLst>
                                      </p:cBhvr>
                                      <p:tavLst>
                                        <p:tav tm="0">
                                          <p:val>
                                            <p:strVal val="ppt_h"/>
                                          </p:val>
                                        </p:tav>
                                        <p:tav tm="100000">
                                          <p:val>
                                            <p:fltVal val="0"/>
                                          </p:val>
                                        </p:tav>
                                      </p:tavLst>
                                    </p:anim>
                                    <p:animEffect transition="out" filter="fade">
                                      <p:cBhvr>
                                        <p:cTn id="103" dur="500"/>
                                        <p:tgtEl>
                                          <p:spTgt spid="8"/>
                                        </p:tgtEl>
                                      </p:cBhvr>
                                    </p:animEffect>
                                    <p:set>
                                      <p:cBhvr>
                                        <p:cTn id="104" dur="1" fill="hold">
                                          <p:stCondLst>
                                            <p:cond delay="499"/>
                                          </p:stCondLst>
                                        </p:cTn>
                                        <p:tgtEl>
                                          <p:spTgt spid="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3">
                                            <p:txEl>
                                              <p:pRg st="6" end="6"/>
                                            </p:txEl>
                                          </p:spTgt>
                                        </p:tgtEl>
                                        <p:attrNameLst>
                                          <p:attrName>style.visibility</p:attrName>
                                        </p:attrNameLst>
                                      </p:cBhvr>
                                      <p:to>
                                        <p:strVal val="visible"/>
                                      </p:to>
                                    </p:set>
                                    <p:anim calcmode="lin" valueType="num">
                                      <p:cBhvr additive="base">
                                        <p:cTn id="10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4">
                                            <p:txEl>
                                              <p:pRg st="0" end="0"/>
                                            </p:txEl>
                                          </p:spTgt>
                                        </p:tgtEl>
                                        <p:attrNameLst>
                                          <p:attrName>style.visibility</p:attrName>
                                        </p:attrNameLst>
                                      </p:cBhvr>
                                      <p:to>
                                        <p:strVal val="visible"/>
                                      </p:to>
                                    </p:set>
                                    <p:anim calcmode="lin" valueType="num">
                                      <p:cBhvr additive="base">
                                        <p:cTn id="1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12"/>
                                        </p:tgtEl>
                                        <p:attrNameLst>
                                          <p:attrName>style.visibility</p:attrName>
                                        </p:attrNameLst>
                                      </p:cBhvr>
                                      <p:to>
                                        <p:strVal val="visible"/>
                                      </p:to>
                                    </p:set>
                                    <p:anim calcmode="lin" valueType="num">
                                      <p:cBhvr additive="base">
                                        <p:cTn id="121" dur="500" fill="hold"/>
                                        <p:tgtEl>
                                          <p:spTgt spid="12"/>
                                        </p:tgtEl>
                                        <p:attrNameLst>
                                          <p:attrName>ppt_x</p:attrName>
                                        </p:attrNameLst>
                                      </p:cBhvr>
                                      <p:tavLst>
                                        <p:tav tm="0">
                                          <p:val>
                                            <p:strVal val="#ppt_x"/>
                                          </p:val>
                                        </p:tav>
                                        <p:tav tm="100000">
                                          <p:val>
                                            <p:strVal val="#ppt_x"/>
                                          </p:val>
                                        </p:tav>
                                      </p:tavLst>
                                    </p:anim>
                                    <p:anim calcmode="lin" valueType="num">
                                      <p:cBhvr additive="base">
                                        <p:cTn id="1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4">
                                            <p:txEl>
                                              <p:pRg st="1" end="1"/>
                                            </p:txEl>
                                          </p:spTgt>
                                        </p:tgtEl>
                                        <p:attrNameLst>
                                          <p:attrName>style.visibility</p:attrName>
                                        </p:attrNameLst>
                                      </p:cBhvr>
                                      <p:to>
                                        <p:strVal val="visible"/>
                                      </p:to>
                                    </p:set>
                                    <p:anim calcmode="lin" valueType="num">
                                      <p:cBhvr additive="base">
                                        <p:cTn id="12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4">
                                            <p:txEl>
                                              <p:pRg st="2" end="2"/>
                                            </p:txEl>
                                          </p:spTgt>
                                        </p:tgtEl>
                                        <p:attrNameLst>
                                          <p:attrName>style.visibility</p:attrName>
                                        </p:attrNameLst>
                                      </p:cBhvr>
                                      <p:to>
                                        <p:strVal val="visible"/>
                                      </p:to>
                                    </p:set>
                                    <p:anim calcmode="lin" valueType="num">
                                      <p:cBhvr additive="base">
                                        <p:cTn id="13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11"/>
                                        </p:tgtEl>
                                        <p:attrNameLst>
                                          <p:attrName>style.visibility</p:attrName>
                                        </p:attrNameLst>
                                      </p:cBhvr>
                                      <p:to>
                                        <p:strVal val="visible"/>
                                      </p:to>
                                    </p:set>
                                    <p:anim calcmode="lin" valueType="num">
                                      <p:cBhvr additive="base">
                                        <p:cTn id="139" dur="500" fill="hold"/>
                                        <p:tgtEl>
                                          <p:spTgt spid="11"/>
                                        </p:tgtEl>
                                        <p:attrNameLst>
                                          <p:attrName>ppt_x</p:attrName>
                                        </p:attrNameLst>
                                      </p:cBhvr>
                                      <p:tavLst>
                                        <p:tav tm="0">
                                          <p:val>
                                            <p:strVal val="#ppt_x"/>
                                          </p:val>
                                        </p:tav>
                                        <p:tav tm="100000">
                                          <p:val>
                                            <p:strVal val="#ppt_x"/>
                                          </p:val>
                                        </p:tav>
                                      </p:tavLst>
                                    </p:anim>
                                    <p:anim calcmode="lin" valueType="num">
                                      <p:cBhvr additive="base">
                                        <p:cTn id="1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0" presetClass="exit" presetSubtype="0" fill="hold" nodeType="clickEffect">
                                  <p:stCondLst>
                                    <p:cond delay="0"/>
                                  </p:stCondLst>
                                  <p:childTnLst>
                                    <p:animEffect transition="out" filter="wedge">
                                      <p:cBhvr>
                                        <p:cTn id="144" dur="2000"/>
                                        <p:tgtEl>
                                          <p:spTgt spid="11"/>
                                        </p:tgtEl>
                                      </p:cBhvr>
                                    </p:animEffect>
                                    <p:set>
                                      <p:cBhvr>
                                        <p:cTn id="145" dur="1" fill="hold">
                                          <p:stCondLst>
                                            <p:cond delay="1999"/>
                                          </p:stCondLst>
                                        </p:cTn>
                                        <p:tgtEl>
                                          <p:spTgt spid="11"/>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nodeType="clickEffect">
                                  <p:stCondLst>
                                    <p:cond delay="0"/>
                                  </p:stCondLst>
                                  <p:childTnLst>
                                    <p:set>
                                      <p:cBhvr>
                                        <p:cTn id="149" dur="1" fill="hold">
                                          <p:stCondLst>
                                            <p:cond delay="0"/>
                                          </p:stCondLst>
                                        </p:cTn>
                                        <p:tgtEl>
                                          <p:spTgt spid="4">
                                            <p:txEl>
                                              <p:pRg st="3" end="3"/>
                                            </p:txEl>
                                          </p:spTgt>
                                        </p:tgtEl>
                                        <p:attrNameLst>
                                          <p:attrName>style.visibility</p:attrName>
                                        </p:attrNameLst>
                                      </p:cBhvr>
                                      <p:to>
                                        <p:strVal val="visible"/>
                                      </p:to>
                                    </p:set>
                                    <p:anim calcmode="lin" valueType="num">
                                      <p:cBhvr additive="base">
                                        <p:cTn id="15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5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4">
                                            <p:txEl>
                                              <p:pRg st="4" end="4"/>
                                            </p:txEl>
                                          </p:spTgt>
                                        </p:tgtEl>
                                        <p:attrNameLst>
                                          <p:attrName>style.visibility</p:attrName>
                                        </p:attrNameLst>
                                      </p:cBhvr>
                                      <p:to>
                                        <p:strVal val="visible"/>
                                      </p:to>
                                    </p:set>
                                    <p:anim calcmode="lin" valueType="num">
                                      <p:cBhvr additive="base">
                                        <p:cTn id="15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5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10"/>
                                        </p:tgtEl>
                                        <p:attrNameLst>
                                          <p:attrName>style.visibility</p:attrName>
                                        </p:attrNameLst>
                                      </p:cBhvr>
                                      <p:to>
                                        <p:strVal val="visible"/>
                                      </p:to>
                                    </p:set>
                                    <p:anim calcmode="lin" valueType="num">
                                      <p:cBhvr additive="base">
                                        <p:cTn id="162" dur="500" fill="hold"/>
                                        <p:tgtEl>
                                          <p:spTgt spid="10"/>
                                        </p:tgtEl>
                                        <p:attrNameLst>
                                          <p:attrName>ppt_x</p:attrName>
                                        </p:attrNameLst>
                                      </p:cBhvr>
                                      <p:tavLst>
                                        <p:tav tm="0">
                                          <p:val>
                                            <p:strVal val="#ppt_x"/>
                                          </p:val>
                                        </p:tav>
                                        <p:tav tm="100000">
                                          <p:val>
                                            <p:strVal val="#ppt_x"/>
                                          </p:val>
                                        </p:tav>
                                      </p:tavLst>
                                    </p:anim>
                                    <p:anim calcmode="lin" valueType="num">
                                      <p:cBhvr additive="base">
                                        <p:cTn id="16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0" presetClass="exit" presetSubtype="0" fill="hold" nodeType="clickEffect">
                                  <p:stCondLst>
                                    <p:cond delay="0"/>
                                  </p:stCondLst>
                                  <p:childTnLst>
                                    <p:animEffect transition="out" filter="wedge">
                                      <p:cBhvr>
                                        <p:cTn id="167" dur="2000"/>
                                        <p:tgtEl>
                                          <p:spTgt spid="10"/>
                                        </p:tgtEl>
                                      </p:cBhvr>
                                    </p:animEffect>
                                    <p:set>
                                      <p:cBhvr>
                                        <p:cTn id="168" dur="1" fill="hold">
                                          <p:stCondLst>
                                            <p:cond delay="1999"/>
                                          </p:stCondLst>
                                        </p:cTn>
                                        <p:tgtEl>
                                          <p:spTgt spid="10"/>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nodeType="clickEffect">
                                  <p:stCondLst>
                                    <p:cond delay="0"/>
                                  </p:stCondLst>
                                  <p:childTnLst>
                                    <p:set>
                                      <p:cBhvr>
                                        <p:cTn id="172" dur="1" fill="hold">
                                          <p:stCondLst>
                                            <p:cond delay="0"/>
                                          </p:stCondLst>
                                        </p:cTn>
                                        <p:tgtEl>
                                          <p:spTgt spid="4">
                                            <p:txEl>
                                              <p:pRg st="5" end="5"/>
                                            </p:txEl>
                                          </p:spTgt>
                                        </p:tgtEl>
                                        <p:attrNameLst>
                                          <p:attrName>style.visibility</p:attrName>
                                        </p:attrNameLst>
                                      </p:cBhvr>
                                      <p:to>
                                        <p:strVal val="visible"/>
                                      </p:to>
                                    </p:set>
                                    <p:anim calcmode="lin" valueType="num">
                                      <p:cBhvr additive="base">
                                        <p:cTn id="17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7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10" presetClass="exit" presetSubtype="0" fill="hold" nodeType="clickEffect">
                                  <p:stCondLst>
                                    <p:cond delay="0"/>
                                  </p:stCondLst>
                                  <p:childTnLst>
                                    <p:animEffect transition="out" filter="fade">
                                      <p:cBhvr>
                                        <p:cTn id="178" dur="500"/>
                                        <p:tgtEl>
                                          <p:spTgt spid="12"/>
                                        </p:tgtEl>
                                      </p:cBhvr>
                                    </p:animEffect>
                                    <p:set>
                                      <p:cBhvr>
                                        <p:cTn id="179" dur="1" fill="hold">
                                          <p:stCondLst>
                                            <p:cond delay="499"/>
                                          </p:stCondLst>
                                        </p:cTn>
                                        <p:tgtEl>
                                          <p:spTgt spid="12"/>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nodeType="clickEffect">
                                  <p:stCondLst>
                                    <p:cond delay="0"/>
                                  </p:stCondLst>
                                  <p:childTnLst>
                                    <p:set>
                                      <p:cBhvr>
                                        <p:cTn id="183" dur="1" fill="hold">
                                          <p:stCondLst>
                                            <p:cond delay="0"/>
                                          </p:stCondLst>
                                        </p:cTn>
                                        <p:tgtEl>
                                          <p:spTgt spid="4">
                                            <p:txEl>
                                              <p:pRg st="6" end="6"/>
                                            </p:txEl>
                                          </p:spTgt>
                                        </p:tgtEl>
                                        <p:attrNameLst>
                                          <p:attrName>style.visibility</p:attrName>
                                        </p:attrNameLst>
                                      </p:cBhvr>
                                      <p:to>
                                        <p:strVal val="visible"/>
                                      </p:to>
                                    </p:set>
                                    <p:anim calcmode="lin" valueType="num">
                                      <p:cBhvr additive="base">
                                        <p:cTn id="184"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85"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4">
                                            <p:txEl>
                                              <p:pRg st="7" end="7"/>
                                            </p:txEl>
                                          </p:spTgt>
                                        </p:tgtEl>
                                        <p:attrNameLst>
                                          <p:attrName>style.visibility</p:attrName>
                                        </p:attrNameLst>
                                      </p:cBhvr>
                                      <p:to>
                                        <p:strVal val="visible"/>
                                      </p:to>
                                    </p:set>
                                    <p:anim calcmode="lin" valueType="num">
                                      <p:cBhvr additive="base">
                                        <p:cTn id="19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91"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4" fill="hold" nodeType="clickEffect">
                                  <p:stCondLst>
                                    <p:cond delay="0"/>
                                  </p:stCondLst>
                                  <p:childTnLst>
                                    <p:set>
                                      <p:cBhvr>
                                        <p:cTn id="195" dur="1" fill="hold">
                                          <p:stCondLst>
                                            <p:cond delay="0"/>
                                          </p:stCondLst>
                                        </p:cTn>
                                        <p:tgtEl>
                                          <p:spTgt spid="13"/>
                                        </p:tgtEl>
                                        <p:attrNameLst>
                                          <p:attrName>style.visibility</p:attrName>
                                        </p:attrNameLst>
                                      </p:cBhvr>
                                      <p:to>
                                        <p:strVal val="visible"/>
                                      </p:to>
                                    </p:set>
                                    <p:anim calcmode="lin" valueType="num">
                                      <p:cBhvr additive="base">
                                        <p:cTn id="196" dur="500" fill="hold"/>
                                        <p:tgtEl>
                                          <p:spTgt spid="13"/>
                                        </p:tgtEl>
                                        <p:attrNameLst>
                                          <p:attrName>ppt_x</p:attrName>
                                        </p:attrNameLst>
                                      </p:cBhvr>
                                      <p:tavLst>
                                        <p:tav tm="0">
                                          <p:val>
                                            <p:strVal val="#ppt_x"/>
                                          </p:val>
                                        </p:tav>
                                        <p:tav tm="100000">
                                          <p:val>
                                            <p:strVal val="#ppt_x"/>
                                          </p:val>
                                        </p:tav>
                                      </p:tavLst>
                                    </p:anim>
                                    <p:anim calcmode="lin" valueType="num">
                                      <p:cBhvr additive="base">
                                        <p:cTn id="19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2" presetClass="exit" presetSubtype="4" fill="hold" nodeType="clickEffect">
                                  <p:stCondLst>
                                    <p:cond delay="0"/>
                                  </p:stCondLst>
                                  <p:childTnLst>
                                    <p:animEffect transition="out" filter="wipe(down)">
                                      <p:cBhvr>
                                        <p:cTn id="201" dur="500"/>
                                        <p:tgtEl>
                                          <p:spTgt spid="13"/>
                                        </p:tgtEl>
                                      </p:cBhvr>
                                    </p:animEffect>
                                    <p:set>
                                      <p:cBhvr>
                                        <p:cTn id="202" dur="1" fill="hold">
                                          <p:stCondLst>
                                            <p:cond delay="499"/>
                                          </p:stCondLst>
                                        </p:cTn>
                                        <p:tgtEl>
                                          <p:spTgt spid="13"/>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nodeType="clickEffect">
                                  <p:stCondLst>
                                    <p:cond delay="0"/>
                                  </p:stCondLst>
                                  <p:childTnLst>
                                    <p:set>
                                      <p:cBhvr>
                                        <p:cTn id="206" dur="1" fill="hold">
                                          <p:stCondLst>
                                            <p:cond delay="0"/>
                                          </p:stCondLst>
                                        </p:cTn>
                                        <p:tgtEl>
                                          <p:spTgt spid="4">
                                            <p:txEl>
                                              <p:pRg st="10" end="10"/>
                                            </p:txEl>
                                          </p:spTgt>
                                        </p:tgtEl>
                                        <p:attrNameLst>
                                          <p:attrName>style.visibility</p:attrName>
                                        </p:attrNameLst>
                                      </p:cBhvr>
                                      <p:to>
                                        <p:strVal val="visible"/>
                                      </p:to>
                                    </p:set>
                                    <p:anim calcmode="lin" valueType="num">
                                      <p:cBhvr additive="base">
                                        <p:cTn id="20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0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10743" y="0"/>
            <a:ext cx="2508068" cy="587830"/>
          </a:xfrm>
        </p:spPr>
        <p:txBody>
          <a:bodyPr/>
          <a:lstStyle/>
          <a:p>
            <a:r>
              <a:rPr lang="en-US" sz="4000" dirty="0" smtClean="0">
                <a:solidFill>
                  <a:srgbClr val="FF0000"/>
                </a:solidFill>
                <a:latin typeface="Algerian" panose="04020705040A02060702" pitchFamily="82" charset="0"/>
              </a:rPr>
              <a:t>Energy</a:t>
            </a:r>
            <a:endParaRPr lang="en-US" sz="4000" dirty="0">
              <a:solidFill>
                <a:srgbClr val="FF0000"/>
              </a:solidFill>
              <a:latin typeface="Algerian" panose="04020705040A02060702" pitchFamily="82" charset="0"/>
            </a:endParaRPr>
          </a:p>
        </p:txBody>
      </p:sp>
      <p:sp>
        <p:nvSpPr>
          <p:cNvPr id="3" name="Subtitle 2"/>
          <p:cNvSpPr>
            <a:spLocks noGrp="1"/>
          </p:cNvSpPr>
          <p:nvPr>
            <p:ph type="subTitle" idx="1"/>
          </p:nvPr>
        </p:nvSpPr>
        <p:spPr>
          <a:xfrm>
            <a:off x="339634" y="444137"/>
            <a:ext cx="11560629" cy="6296297"/>
          </a:xfrm>
        </p:spPr>
        <p:txBody>
          <a:bodyPr>
            <a:normAutofit fontScale="85000" lnSpcReduction="20000"/>
          </a:bodyPr>
          <a:lstStyle/>
          <a:p>
            <a:pPr marL="285750" indent="-285750" algn="l">
              <a:buFont typeface="Wingdings" panose="05000000000000000000" pitchFamily="2" charset="2"/>
              <a:buChar char="v"/>
            </a:pPr>
            <a:r>
              <a:rPr lang="en-US" sz="2000" b="1" dirty="0" smtClean="0">
                <a:solidFill>
                  <a:schemeClr val="tx1"/>
                </a:solidFill>
                <a:latin typeface="Times New Roman" panose="02020603050405020304" pitchFamily="18" charset="0"/>
                <a:cs typeface="Times New Roman" panose="02020603050405020304" pitchFamily="18" charset="0"/>
              </a:rPr>
              <a:t>The ability of a body to do work is called energy.</a:t>
            </a:r>
            <a:endParaRPr lang="en-US" sz="2000" b="1" dirty="0">
              <a:solidFill>
                <a:schemeClr val="tx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sz="2000" b="1" dirty="0" smtClean="0">
                <a:solidFill>
                  <a:schemeClr val="tx1"/>
                </a:solidFill>
                <a:latin typeface="Times New Roman" panose="02020603050405020304" pitchFamily="18" charset="0"/>
                <a:cs typeface="Times New Roman" panose="02020603050405020304" pitchFamily="18" charset="0"/>
              </a:rPr>
              <a:t>Energy </a:t>
            </a:r>
            <a:r>
              <a:rPr lang="en-US" sz="2000" b="1" dirty="0">
                <a:solidFill>
                  <a:schemeClr val="tx1"/>
                </a:solidFill>
                <a:latin typeface="Times New Roman" panose="02020603050405020304" pitchFamily="18" charset="0"/>
                <a:cs typeface="Times New Roman" panose="02020603050405020304" pitchFamily="18" charset="0"/>
              </a:rPr>
              <a:t>is a measurement of the ability of something to do work. It is not a material substance. Energy can be stored and measured in many forms. </a:t>
            </a:r>
            <a:r>
              <a:rPr lang="en-US" sz="2000" b="1" dirty="0" smtClean="0">
                <a:solidFill>
                  <a:schemeClr val="tx1"/>
                </a:solidFill>
                <a:latin typeface="Times New Roman" panose="02020603050405020304" pitchFamily="18" charset="0"/>
                <a:cs typeface="Times New Roman" panose="02020603050405020304" pitchFamily="18" charset="0"/>
              </a:rPr>
              <a:t>Although work can not be stored.</a:t>
            </a:r>
          </a:p>
          <a:p>
            <a:pPr marL="285750" indent="-285750" algn="l">
              <a:buFont typeface="Wingdings" panose="05000000000000000000" pitchFamily="2" charset="2"/>
              <a:buChar char="v"/>
            </a:pPr>
            <a:r>
              <a:rPr lang="en-US" sz="2000" b="1" dirty="0">
                <a:solidFill>
                  <a:schemeClr val="tx1"/>
                </a:solidFill>
                <a:latin typeface="Times New Roman" panose="02020603050405020304" pitchFamily="18" charset="0"/>
                <a:cs typeface="Times New Roman" panose="02020603050405020304" pitchFamily="18" charset="0"/>
              </a:rPr>
              <a:t>In physics, energy is the quantitative property that is transferred to a body or to a physical system, recognizable in the performance of work </a:t>
            </a:r>
            <a:endParaRPr lang="en-US" sz="2000" b="1" dirty="0" smtClean="0">
              <a:solidFill>
                <a:schemeClr val="tx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sz="2000" b="1" dirty="0">
                <a:solidFill>
                  <a:schemeClr val="tx1"/>
                </a:solidFill>
                <a:latin typeface="Times New Roman" panose="02020603050405020304" pitchFamily="18" charset="0"/>
                <a:cs typeface="Times New Roman" panose="02020603050405020304" pitchFamily="18" charset="0"/>
              </a:rPr>
              <a:t>SI unit	</a:t>
            </a:r>
            <a:r>
              <a:rPr lang="en-US" sz="2000" b="1" dirty="0" smtClean="0">
                <a:solidFill>
                  <a:schemeClr val="tx1"/>
                </a:solidFill>
                <a:latin typeface="Times New Roman" panose="02020603050405020304" pitchFamily="18" charset="0"/>
                <a:cs typeface="Times New Roman" panose="02020603050405020304" pitchFamily="18" charset="0"/>
              </a:rPr>
              <a:t>joule     Other units:</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smtClean="0">
                <a:solidFill>
                  <a:schemeClr val="tx1"/>
                </a:solidFill>
                <a:latin typeface="Times New Roman" panose="02020603050405020304" pitchFamily="18" charset="0"/>
                <a:cs typeface="Times New Roman" panose="02020603050405020304" pitchFamily="18" charset="0"/>
              </a:rPr>
              <a:t>kWh</a:t>
            </a:r>
            <a:r>
              <a:rPr lang="en-US" sz="2000" b="1" dirty="0">
                <a:solidFill>
                  <a:schemeClr val="tx1"/>
                </a:solidFill>
                <a:latin typeface="Times New Roman" panose="02020603050405020304" pitchFamily="18" charset="0"/>
                <a:cs typeface="Times New Roman" panose="02020603050405020304" pitchFamily="18" charset="0"/>
              </a:rPr>
              <a:t>, BTU, calorie, eV, erg, </a:t>
            </a:r>
            <a:r>
              <a:rPr lang="en-US" sz="2000" b="1" dirty="0" smtClean="0">
                <a:solidFill>
                  <a:schemeClr val="tx1"/>
                </a:solidFill>
                <a:latin typeface="Times New Roman" panose="02020603050405020304" pitchFamily="18" charset="0"/>
                <a:cs typeface="Times New Roman" panose="02020603050405020304" pitchFamily="18" charset="0"/>
              </a:rPr>
              <a:t>foot-pound</a:t>
            </a:r>
          </a:p>
          <a:p>
            <a:pPr marL="342900" indent="-342900" algn="l">
              <a:buFont typeface="Wingdings" panose="05000000000000000000" pitchFamily="2" charset="2"/>
              <a:buChar char="v"/>
            </a:pPr>
            <a:r>
              <a:rPr lang="en-US" sz="2000" b="1" dirty="0" smtClean="0">
                <a:solidFill>
                  <a:srgbClr val="FF0000"/>
                </a:solidFill>
                <a:latin typeface="Times New Roman" panose="02020603050405020304" pitchFamily="18" charset="0"/>
                <a:cs typeface="Times New Roman" panose="02020603050405020304" pitchFamily="18" charset="0"/>
              </a:rPr>
              <a:t>Historical Background: </a:t>
            </a:r>
            <a:r>
              <a:rPr lang="en-US" sz="2000" b="1" dirty="0" smtClean="0">
                <a:solidFill>
                  <a:schemeClr val="tx1"/>
                </a:solidFill>
                <a:latin typeface="Times New Roman" panose="02020603050405020304" pitchFamily="18" charset="0"/>
                <a:cs typeface="Times New Roman" panose="02020603050405020304" pitchFamily="18" charset="0"/>
              </a:rPr>
              <a:t>The </a:t>
            </a:r>
            <a:r>
              <a:rPr lang="en-US" sz="2000" b="1" dirty="0">
                <a:solidFill>
                  <a:schemeClr val="tx1"/>
                </a:solidFill>
                <a:latin typeface="Times New Roman" panose="02020603050405020304" pitchFamily="18" charset="0"/>
                <a:cs typeface="Times New Roman" panose="02020603050405020304" pitchFamily="18" charset="0"/>
              </a:rPr>
              <a:t>word energy derives from the Ancient Greek: </a:t>
            </a:r>
            <a:r>
              <a:rPr lang="en-US" sz="2000" b="1" dirty="0" err="1">
                <a:solidFill>
                  <a:schemeClr val="tx1"/>
                </a:solidFill>
                <a:latin typeface="Times New Roman" panose="02020603050405020304" pitchFamily="18" charset="0"/>
                <a:cs typeface="Times New Roman" panose="02020603050405020304" pitchFamily="18" charset="0"/>
              </a:rPr>
              <a:t>ἐνέργει</a:t>
            </a:r>
            <a:r>
              <a:rPr lang="en-US" sz="2000" b="1" dirty="0">
                <a:solidFill>
                  <a:schemeClr val="tx1"/>
                </a:solidFill>
                <a:latin typeface="Times New Roman" panose="02020603050405020304" pitchFamily="18" charset="0"/>
                <a:cs typeface="Times New Roman" panose="02020603050405020304" pitchFamily="18" charset="0"/>
              </a:rPr>
              <a:t>α, romanized: energeia, </a:t>
            </a:r>
            <a:r>
              <a:rPr lang="en-US" sz="2000" b="1" dirty="0" smtClean="0">
                <a:solidFill>
                  <a:schemeClr val="tx1"/>
                </a:solidFill>
                <a:latin typeface="Times New Roman" panose="02020603050405020304" pitchFamily="18" charset="0"/>
                <a:cs typeface="Times New Roman" panose="02020603050405020304" pitchFamily="18" charset="0"/>
              </a:rPr>
              <a:t>lit: activity/operation', the </a:t>
            </a:r>
            <a:r>
              <a:rPr lang="en-US" sz="2000" b="1" dirty="0">
                <a:solidFill>
                  <a:schemeClr val="tx1"/>
                </a:solidFill>
                <a:latin typeface="Times New Roman" panose="02020603050405020304" pitchFamily="18" charset="0"/>
                <a:cs typeface="Times New Roman" panose="02020603050405020304" pitchFamily="18" charset="0"/>
              </a:rPr>
              <a:t>first time in the work of Aristotle in the 4th century </a:t>
            </a:r>
            <a:r>
              <a:rPr lang="en-US" sz="2000" b="1" dirty="0" smtClean="0">
                <a:solidFill>
                  <a:schemeClr val="tx1"/>
                </a:solidFill>
                <a:latin typeface="Times New Roman" panose="02020603050405020304" pitchFamily="18" charset="0"/>
                <a:cs typeface="Times New Roman" panose="02020603050405020304" pitchFamily="18" charset="0"/>
              </a:rPr>
              <a:t>BC. Energeia </a:t>
            </a:r>
            <a:r>
              <a:rPr lang="en-US" sz="2000" b="1" dirty="0">
                <a:solidFill>
                  <a:schemeClr val="tx1"/>
                </a:solidFill>
                <a:latin typeface="Times New Roman" panose="02020603050405020304" pitchFamily="18" charset="0"/>
                <a:cs typeface="Times New Roman" panose="02020603050405020304" pitchFamily="18" charset="0"/>
              </a:rPr>
              <a:t>was a qualitative philosophical concept, broad enough to include ideas such as happiness and </a:t>
            </a:r>
            <a:r>
              <a:rPr lang="en-US" sz="2000" b="1" dirty="0" smtClean="0">
                <a:solidFill>
                  <a:schemeClr val="tx1"/>
                </a:solidFill>
                <a:latin typeface="Times New Roman" panose="02020603050405020304" pitchFamily="18" charset="0"/>
                <a:cs typeface="Times New Roman" panose="02020603050405020304" pitchFamily="18" charset="0"/>
              </a:rPr>
              <a:t>pleasure.</a:t>
            </a:r>
          </a:p>
          <a:p>
            <a:pPr marL="342900" indent="-342900" algn="l">
              <a:buFont typeface="Wingdings" panose="05000000000000000000" pitchFamily="2" charset="2"/>
              <a:buChar char="v"/>
            </a:pPr>
            <a:r>
              <a:rPr lang="en-US" sz="2000" b="1" dirty="0" smtClean="0">
                <a:solidFill>
                  <a:schemeClr val="tx1"/>
                </a:solidFill>
                <a:latin typeface="Times New Roman" panose="02020603050405020304" pitchFamily="18" charset="0"/>
                <a:cs typeface="Times New Roman" panose="02020603050405020304" pitchFamily="18" charset="0"/>
              </a:rPr>
              <a:t>In </a:t>
            </a:r>
            <a:r>
              <a:rPr lang="en-US" sz="2000" b="1" dirty="0">
                <a:solidFill>
                  <a:schemeClr val="tx1"/>
                </a:solidFill>
                <a:latin typeface="Times New Roman" panose="02020603050405020304" pitchFamily="18" charset="0"/>
                <a:cs typeface="Times New Roman" panose="02020603050405020304" pitchFamily="18" charset="0"/>
              </a:rPr>
              <a:t>the late 17th century, Gottfried Leibniz proposed the idea of the Latin: </a:t>
            </a:r>
            <a:r>
              <a:rPr lang="en-US" sz="2000" b="1" dirty="0" smtClean="0">
                <a:solidFill>
                  <a:schemeClr val="tx1"/>
                </a:solidFill>
                <a:latin typeface="Times New Roman" panose="02020603050405020304" pitchFamily="18" charset="0"/>
                <a:cs typeface="Times New Roman" panose="02020603050405020304" pitchFamily="18" charset="0"/>
              </a:rPr>
              <a:t>living force,</a:t>
            </a:r>
          </a:p>
          <a:p>
            <a:pPr marL="342900" indent="-342900" algn="l">
              <a:buFont typeface="Wingdings" panose="05000000000000000000" pitchFamily="2" charset="2"/>
              <a:buChar char="v"/>
            </a:pPr>
            <a:r>
              <a:rPr lang="en-US" sz="2000" b="1" dirty="0">
                <a:solidFill>
                  <a:schemeClr val="tx1"/>
                </a:solidFill>
                <a:latin typeface="Times New Roman" panose="02020603050405020304" pitchFamily="18" charset="0"/>
                <a:cs typeface="Times New Roman" panose="02020603050405020304" pitchFamily="18" charset="0"/>
              </a:rPr>
              <a:t>I</a:t>
            </a:r>
            <a:r>
              <a:rPr lang="en-US" sz="2000" b="1" dirty="0" smtClean="0">
                <a:solidFill>
                  <a:schemeClr val="tx1"/>
                </a:solidFill>
                <a:latin typeface="Times New Roman" panose="02020603050405020304" pitchFamily="18" charset="0"/>
                <a:cs typeface="Times New Roman" panose="02020603050405020304" pitchFamily="18" charset="0"/>
              </a:rPr>
              <a:t>n </a:t>
            </a:r>
            <a:r>
              <a:rPr lang="en-US" sz="2000" b="1" dirty="0">
                <a:solidFill>
                  <a:schemeClr val="tx1"/>
                </a:solidFill>
                <a:latin typeface="Times New Roman" panose="02020603050405020304" pitchFamily="18" charset="0"/>
                <a:cs typeface="Times New Roman" panose="02020603050405020304" pitchFamily="18" charset="0"/>
              </a:rPr>
              <a:t>the early 18th century, Émilie du Châtelet proposed the concept of conservation of </a:t>
            </a:r>
            <a:r>
              <a:rPr lang="en-US" sz="2000" b="1" dirty="0" smtClean="0">
                <a:solidFill>
                  <a:schemeClr val="tx1"/>
                </a:solidFill>
                <a:latin typeface="Times New Roman" panose="02020603050405020304" pitchFamily="18" charset="0"/>
                <a:cs typeface="Times New Roman" panose="02020603050405020304" pitchFamily="18" charset="0"/>
              </a:rPr>
              <a:t>energy.</a:t>
            </a:r>
          </a:p>
          <a:p>
            <a:pPr marL="342900" indent="-342900" algn="l">
              <a:buFont typeface="Wingdings" panose="05000000000000000000" pitchFamily="2" charset="2"/>
              <a:buChar char="v"/>
            </a:pPr>
            <a:r>
              <a:rPr lang="en-US" sz="2000" b="1" dirty="0" smtClean="0">
                <a:solidFill>
                  <a:schemeClr val="tx1"/>
                </a:solidFill>
                <a:latin typeface="Times New Roman" panose="02020603050405020304" pitchFamily="18" charset="0"/>
                <a:cs typeface="Times New Roman" panose="02020603050405020304" pitchFamily="18" charset="0"/>
              </a:rPr>
              <a:t> In </a:t>
            </a:r>
            <a:r>
              <a:rPr lang="en-US" sz="2000" b="1" dirty="0">
                <a:solidFill>
                  <a:schemeClr val="tx1"/>
                </a:solidFill>
                <a:latin typeface="Times New Roman" panose="02020603050405020304" pitchFamily="18" charset="0"/>
                <a:cs typeface="Times New Roman" panose="02020603050405020304" pitchFamily="18" charset="0"/>
              </a:rPr>
              <a:t>1807, Thomas Young was possibly the first to use the </a:t>
            </a:r>
            <a:r>
              <a:rPr lang="en-US" sz="2000" b="1" dirty="0" smtClean="0">
                <a:solidFill>
                  <a:schemeClr val="tx1"/>
                </a:solidFill>
                <a:latin typeface="Times New Roman" panose="02020603050405020304" pitchFamily="18" charset="0"/>
                <a:cs typeface="Times New Roman" panose="02020603050405020304" pitchFamily="18" charset="0"/>
              </a:rPr>
              <a:t>term </a:t>
            </a:r>
            <a:r>
              <a:rPr lang="en-US" sz="2000" b="1" dirty="0">
                <a:solidFill>
                  <a:schemeClr val="tx1"/>
                </a:solidFill>
                <a:latin typeface="Times New Roman" panose="02020603050405020304" pitchFamily="18" charset="0"/>
                <a:cs typeface="Times New Roman" panose="02020603050405020304" pitchFamily="18" charset="0"/>
              </a:rPr>
              <a:t>"energy" </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in its modern </a:t>
            </a:r>
            <a:r>
              <a:rPr lang="en-US" sz="2000" b="1" dirty="0" smtClean="0">
                <a:solidFill>
                  <a:schemeClr val="tx1"/>
                </a:solidFill>
                <a:latin typeface="Times New Roman" panose="02020603050405020304" pitchFamily="18" charset="0"/>
                <a:cs typeface="Times New Roman" panose="02020603050405020304" pitchFamily="18" charset="0"/>
              </a:rPr>
              <a:t>sense.</a:t>
            </a:r>
          </a:p>
          <a:p>
            <a:pPr marL="342900" indent="-342900" algn="l">
              <a:buFont typeface="Wingdings" panose="05000000000000000000" pitchFamily="2" charset="2"/>
              <a:buChar char="v"/>
            </a:pPr>
            <a:r>
              <a:rPr lang="en-US" sz="2000" b="1" dirty="0" smtClean="0">
                <a:solidFill>
                  <a:schemeClr val="tx1"/>
                </a:solidFill>
                <a:latin typeface="Times New Roman" panose="02020603050405020304" pitchFamily="18" charset="0"/>
                <a:cs typeface="Times New Roman" panose="02020603050405020304" pitchFamily="18" charset="0"/>
              </a:rPr>
              <a:t>Gustave-Gaspard </a:t>
            </a:r>
            <a:r>
              <a:rPr lang="en-US" sz="2000" b="1" dirty="0">
                <a:solidFill>
                  <a:schemeClr val="tx1"/>
                </a:solidFill>
                <a:latin typeface="Times New Roman" panose="02020603050405020304" pitchFamily="18" charset="0"/>
                <a:cs typeface="Times New Roman" panose="02020603050405020304" pitchFamily="18" charset="0"/>
              </a:rPr>
              <a:t>Coriolis described "kinetic energy" in 1829 in its modern </a:t>
            </a:r>
            <a:r>
              <a:rPr lang="en-US" sz="2000" b="1" dirty="0" smtClean="0">
                <a:solidFill>
                  <a:schemeClr val="tx1"/>
                </a:solidFill>
                <a:latin typeface="Times New Roman" panose="02020603050405020304" pitchFamily="18" charset="0"/>
                <a:cs typeface="Times New Roman" panose="02020603050405020304" pitchFamily="18" charset="0"/>
              </a:rPr>
              <a:t>sense.</a:t>
            </a:r>
          </a:p>
          <a:p>
            <a:pPr marL="342900" indent="-342900" algn="l">
              <a:buFont typeface="Wingdings" panose="05000000000000000000" pitchFamily="2" charset="2"/>
              <a:buChar char="v"/>
            </a:pPr>
            <a:r>
              <a:rPr lang="en-US" sz="2000" b="1" dirty="0" smtClean="0">
                <a:solidFill>
                  <a:schemeClr val="tx1"/>
                </a:solidFill>
                <a:latin typeface="Times New Roman" panose="02020603050405020304" pitchFamily="18" charset="0"/>
                <a:cs typeface="Times New Roman" panose="02020603050405020304" pitchFamily="18" charset="0"/>
              </a:rPr>
              <a:t>In </a:t>
            </a:r>
            <a:r>
              <a:rPr lang="en-US" sz="2000" b="1" dirty="0">
                <a:solidFill>
                  <a:schemeClr val="tx1"/>
                </a:solidFill>
                <a:latin typeface="Times New Roman" panose="02020603050405020304" pitchFamily="18" charset="0"/>
                <a:cs typeface="Times New Roman" panose="02020603050405020304" pitchFamily="18" charset="0"/>
              </a:rPr>
              <a:t>1853, William Rankine coined the term "potential energy". </a:t>
            </a:r>
            <a:endParaRPr lang="en-US" sz="2000" b="1" dirty="0" smtClean="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US" sz="2000" b="1" dirty="0" smtClean="0">
                <a:solidFill>
                  <a:schemeClr val="tx1"/>
                </a:solidFill>
                <a:latin typeface="Times New Roman" panose="02020603050405020304" pitchFamily="18" charset="0"/>
                <a:cs typeface="Times New Roman" panose="02020603050405020304" pitchFamily="18" charset="0"/>
              </a:rPr>
              <a:t>The </a:t>
            </a:r>
            <a:r>
              <a:rPr lang="en-US" sz="2000" b="1" dirty="0">
                <a:solidFill>
                  <a:schemeClr val="tx1"/>
                </a:solidFill>
                <a:latin typeface="Times New Roman" panose="02020603050405020304" pitchFamily="18" charset="0"/>
                <a:cs typeface="Times New Roman" panose="02020603050405020304" pitchFamily="18" charset="0"/>
              </a:rPr>
              <a:t>law of conservation of energy was also first postulated in the early 19th century, and applies to any isolated system. </a:t>
            </a:r>
            <a:endParaRPr lang="en-US" sz="2000" b="1" dirty="0" smtClean="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US" sz="2000" b="1" dirty="0" smtClean="0">
                <a:solidFill>
                  <a:schemeClr val="tx1"/>
                </a:solidFill>
                <a:latin typeface="Times New Roman" panose="02020603050405020304" pitchFamily="18" charset="0"/>
                <a:cs typeface="Times New Roman" panose="02020603050405020304" pitchFamily="18" charset="0"/>
              </a:rPr>
              <a:t>In </a:t>
            </a:r>
            <a:r>
              <a:rPr lang="en-US" sz="2000" b="1" dirty="0">
                <a:solidFill>
                  <a:schemeClr val="tx1"/>
                </a:solidFill>
                <a:latin typeface="Times New Roman" panose="02020603050405020304" pitchFamily="18" charset="0"/>
                <a:cs typeface="Times New Roman" panose="02020603050405020304" pitchFamily="18" charset="0"/>
              </a:rPr>
              <a:t>1845 James Prescott Joule discovered the link between mechanical work and the generation of heat</a:t>
            </a:r>
            <a:r>
              <a:rPr lang="en-US" sz="2000" b="1" dirty="0" smtClean="0">
                <a:solidFill>
                  <a:schemeClr val="tx1"/>
                </a:solidFill>
                <a:latin typeface="Times New Roman" panose="02020603050405020304" pitchFamily="18" charset="0"/>
                <a:cs typeface="Times New Roman" panose="02020603050405020304" pitchFamily="18" charset="0"/>
              </a:rPr>
              <a:t>.</a:t>
            </a:r>
            <a:endParaRPr lang="en-US" sz="2000" b="1"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US" sz="2000" b="1" dirty="0" smtClean="0">
                <a:solidFill>
                  <a:schemeClr val="tx1"/>
                </a:solidFill>
                <a:latin typeface="Times New Roman" panose="02020603050405020304" pitchFamily="18" charset="0"/>
                <a:cs typeface="Times New Roman" panose="02020603050405020304" pitchFamily="18" charset="0"/>
              </a:rPr>
              <a:t>William </a:t>
            </a:r>
            <a:r>
              <a:rPr lang="en-US" sz="2000" b="1" dirty="0">
                <a:solidFill>
                  <a:schemeClr val="tx1"/>
                </a:solidFill>
                <a:latin typeface="Times New Roman" panose="02020603050405020304" pitchFamily="18" charset="0"/>
                <a:cs typeface="Times New Roman" panose="02020603050405020304" pitchFamily="18" charset="0"/>
              </a:rPr>
              <a:t>Thomson (Lord Kelvin) </a:t>
            </a:r>
            <a:r>
              <a:rPr lang="en-US" sz="2000" b="1" dirty="0" smtClean="0">
                <a:solidFill>
                  <a:schemeClr val="tx1"/>
                </a:solidFill>
                <a:latin typeface="Times New Roman" panose="02020603050405020304" pitchFamily="18" charset="0"/>
                <a:cs typeface="Times New Roman" panose="02020603050405020304" pitchFamily="18" charset="0"/>
              </a:rPr>
              <a:t>used heat as </a:t>
            </a:r>
            <a:r>
              <a:rPr lang="en-US" sz="2000" b="1" dirty="0">
                <a:solidFill>
                  <a:schemeClr val="tx1"/>
                </a:solidFill>
                <a:latin typeface="Times New Roman" panose="02020603050405020304" pitchFamily="18" charset="0"/>
                <a:cs typeface="Times New Roman" panose="02020603050405020304" pitchFamily="18" charset="0"/>
              </a:rPr>
              <a:t>the field of </a:t>
            </a:r>
            <a:r>
              <a:rPr lang="en-US" sz="2000" b="1" dirty="0" smtClean="0">
                <a:solidFill>
                  <a:schemeClr val="tx1"/>
                </a:solidFill>
                <a:latin typeface="Times New Roman" panose="02020603050405020304" pitchFamily="18" charset="0"/>
                <a:cs typeface="Times New Roman" panose="02020603050405020304" pitchFamily="18" charset="0"/>
              </a:rPr>
              <a:t>thermodynamics.</a:t>
            </a:r>
          </a:p>
          <a:p>
            <a:pPr marL="342900" indent="-342900" algn="l">
              <a:buFont typeface="Wingdings" panose="05000000000000000000" pitchFamily="2" charset="2"/>
              <a:buChar char="v"/>
            </a:pPr>
            <a:r>
              <a:rPr lang="en-US" sz="2000" b="1" dirty="0" smtClean="0">
                <a:solidFill>
                  <a:schemeClr val="tx1"/>
                </a:solidFill>
                <a:latin typeface="Times New Roman" panose="02020603050405020304" pitchFamily="18" charset="0"/>
                <a:cs typeface="Times New Roman" panose="02020603050405020304" pitchFamily="18" charset="0"/>
              </a:rPr>
              <a:t>Thermodynamics </a:t>
            </a:r>
            <a:r>
              <a:rPr lang="en-US" sz="2000" b="1" dirty="0">
                <a:solidFill>
                  <a:schemeClr val="tx1"/>
                </a:solidFill>
                <a:latin typeface="Times New Roman" panose="02020603050405020304" pitchFamily="18" charset="0"/>
                <a:cs typeface="Times New Roman" panose="02020603050405020304" pitchFamily="18" charset="0"/>
              </a:rPr>
              <a:t>aided the rapid development of explanations of chemical processes by Rudolf Clausius, Josiah Willard Gibbs, and Walther </a:t>
            </a:r>
            <a:r>
              <a:rPr lang="en-US" sz="2000" b="1" dirty="0" smtClean="0">
                <a:solidFill>
                  <a:schemeClr val="tx1"/>
                </a:solidFill>
                <a:latin typeface="Times New Roman" panose="02020603050405020304" pitchFamily="18" charset="0"/>
                <a:cs typeface="Times New Roman" panose="02020603050405020304" pitchFamily="18" charset="0"/>
              </a:rPr>
              <a:t>Nernst.</a:t>
            </a:r>
          </a:p>
          <a:p>
            <a:pPr marL="342900" indent="-342900" algn="l">
              <a:buFont typeface="Wingdings" panose="05000000000000000000" pitchFamily="2" charset="2"/>
              <a:buChar char="v"/>
            </a:pPr>
            <a:r>
              <a:rPr lang="en-US" sz="2000" b="1" dirty="0" smtClean="0">
                <a:solidFill>
                  <a:schemeClr val="tx1"/>
                </a:solidFill>
                <a:latin typeface="Times New Roman" panose="02020603050405020304" pitchFamily="18" charset="0"/>
                <a:cs typeface="Times New Roman" panose="02020603050405020304" pitchFamily="18" charset="0"/>
              </a:rPr>
              <a:t>The </a:t>
            </a:r>
            <a:r>
              <a:rPr lang="en-US" sz="2000" b="1" dirty="0">
                <a:solidFill>
                  <a:schemeClr val="tx1"/>
                </a:solidFill>
                <a:latin typeface="Times New Roman" panose="02020603050405020304" pitchFamily="18" charset="0"/>
                <a:cs typeface="Times New Roman" panose="02020603050405020304" pitchFamily="18" charset="0"/>
              </a:rPr>
              <a:t>conservation of energy is a consequence of </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fact that the laws of physics do not change over time</a:t>
            </a:r>
            <a:r>
              <a:rPr lang="en-US" sz="2000" b="1" dirty="0" smtClean="0">
                <a:solidFill>
                  <a:schemeClr val="tx1"/>
                </a:solidFill>
                <a:latin typeface="Times New Roman" panose="02020603050405020304" pitchFamily="18" charset="0"/>
                <a:cs typeface="Times New Roman" panose="02020603050405020304" pitchFamily="18" charset="0"/>
              </a:rPr>
              <a:t>.</a:t>
            </a: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8144555" y="738051"/>
            <a:ext cx="1781175" cy="2743200"/>
          </a:xfrm>
          <a:prstGeom prst="rect">
            <a:avLst/>
          </a:prstGeom>
        </p:spPr>
      </p:pic>
      <p:pic>
        <p:nvPicPr>
          <p:cNvPr id="7" name="Picture 6"/>
          <p:cNvPicPr>
            <a:picLocks noChangeAspect="1"/>
          </p:cNvPicPr>
          <p:nvPr/>
        </p:nvPicPr>
        <p:blipFill>
          <a:blip r:embed="rId3"/>
          <a:stretch>
            <a:fillRect/>
          </a:stretch>
        </p:blipFill>
        <p:spPr>
          <a:xfrm>
            <a:off x="2479572" y="2109651"/>
            <a:ext cx="8354979" cy="3940765"/>
          </a:xfrm>
          <a:prstGeom prst="rect">
            <a:avLst/>
          </a:prstGeom>
        </p:spPr>
      </p:pic>
    </p:spTree>
    <p:extLst>
      <p:ext uri="{BB962C8B-B14F-4D97-AF65-F5344CB8AC3E}">
        <p14:creationId xmlns:p14="http://schemas.microsoft.com/office/powerpoint/2010/main" val="81281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additive="base">
                                        <p:cTn id="7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 calcmode="lin" valueType="num">
                                      <p:cBhvr additive="base">
                                        <p:cTn id="7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1" end="11"/>
                                            </p:txEl>
                                          </p:spTgt>
                                        </p:tgtEl>
                                        <p:attrNameLst>
                                          <p:attrName>style.visibility</p:attrName>
                                        </p:attrNameLst>
                                      </p:cBhvr>
                                      <p:to>
                                        <p:strVal val="visible"/>
                                      </p:to>
                                    </p:set>
                                    <p:anim calcmode="lin" valueType="num">
                                      <p:cBhvr additive="base">
                                        <p:cTn id="8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 calcmode="lin" valueType="num">
                                      <p:cBhvr additive="base">
                                        <p:cTn id="9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3" end="13"/>
                                            </p:txEl>
                                          </p:spTgt>
                                        </p:tgtEl>
                                        <p:attrNameLst>
                                          <p:attrName>style.visibility</p:attrName>
                                        </p:attrNameLst>
                                      </p:cBhvr>
                                      <p:to>
                                        <p:strVal val="visible"/>
                                      </p:to>
                                    </p:set>
                                    <p:anim calcmode="lin" valueType="num">
                                      <p:cBhvr additive="base">
                                        <p:cTn id="9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
                                            <p:txEl>
                                              <p:pRg st="14" end="14"/>
                                            </p:txEl>
                                          </p:spTgt>
                                        </p:tgtEl>
                                        <p:attrNameLst>
                                          <p:attrName>style.visibility</p:attrName>
                                        </p:attrNameLst>
                                      </p:cBhvr>
                                      <p:to>
                                        <p:strVal val="visible"/>
                                      </p:to>
                                    </p:set>
                                    <p:anim calcmode="lin" valueType="num">
                                      <p:cBhvr additive="base">
                                        <p:cTn id="10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7"/>
                                        </p:tgtEl>
                                        <p:attrNameLst>
                                          <p:attrName>style.visibility</p:attrName>
                                        </p:attrNameLst>
                                      </p:cBhvr>
                                      <p:to>
                                        <p:strVal val="visible"/>
                                      </p:to>
                                    </p:set>
                                    <p:anim calcmode="lin" valueType="num">
                                      <p:cBhvr additive="base">
                                        <p:cTn id="109" dur="500" fill="hold"/>
                                        <p:tgtEl>
                                          <p:spTgt spid="7"/>
                                        </p:tgtEl>
                                        <p:attrNameLst>
                                          <p:attrName>ppt_x</p:attrName>
                                        </p:attrNameLst>
                                      </p:cBhvr>
                                      <p:tavLst>
                                        <p:tav tm="0">
                                          <p:val>
                                            <p:strVal val="#ppt_x"/>
                                          </p:val>
                                        </p:tav>
                                        <p:tav tm="100000">
                                          <p:val>
                                            <p:strVal val="#ppt_x"/>
                                          </p:val>
                                        </p:tav>
                                      </p:tavLst>
                                    </p:anim>
                                    <p:anim calcmode="lin" valueType="num">
                                      <p:cBhvr additive="base">
                                        <p:cTn id="11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xit" presetSubtype="4" fill="hold" nodeType="clickEffect">
                                  <p:stCondLst>
                                    <p:cond delay="0"/>
                                  </p:stCondLst>
                                  <p:childTnLst>
                                    <p:animEffect transition="out" filter="wipe(down)">
                                      <p:cBhvr>
                                        <p:cTn id="114" dur="500"/>
                                        <p:tgtEl>
                                          <p:spTgt spid="7"/>
                                        </p:tgtEl>
                                      </p:cBhvr>
                                    </p:animEffect>
                                    <p:set>
                                      <p:cBhvr>
                                        <p:cTn id="1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0"/>
            <a:ext cx="7766936" cy="848120"/>
          </a:xfrm>
        </p:spPr>
        <p:txBody>
          <a:bodyPr/>
          <a:lstStyle/>
          <a:p>
            <a:pPr algn="l"/>
            <a:r>
              <a:rPr lang="en-US" sz="4000" dirty="0" smtClean="0">
                <a:latin typeface="Algerian" panose="04020705040A02060702" pitchFamily="82" charset="0"/>
              </a:rPr>
              <a:t>Types of Energy</a:t>
            </a:r>
            <a:endParaRPr lang="en-US" sz="4000" dirty="0">
              <a:latin typeface="Algerian" panose="04020705040A02060702" pitchFamily="82" charset="0"/>
            </a:endParaRPr>
          </a:p>
        </p:txBody>
      </p:sp>
      <p:sp>
        <p:nvSpPr>
          <p:cNvPr id="3" name="Subtitle 2"/>
          <p:cNvSpPr>
            <a:spLocks noGrp="1"/>
          </p:cNvSpPr>
          <p:nvPr>
            <p:ph type="subTitle" idx="1"/>
          </p:nvPr>
        </p:nvSpPr>
        <p:spPr>
          <a:xfrm>
            <a:off x="365760" y="705395"/>
            <a:ext cx="11416939" cy="6061165"/>
          </a:xfrm>
        </p:spPr>
        <p:txBody>
          <a:bodyPr>
            <a:normAutofit/>
          </a:bodyPr>
          <a:lstStyle/>
          <a:p>
            <a:pPr marL="342900" indent="-342900" algn="l">
              <a:buFont typeface="+mj-lt"/>
              <a:buAutoNum type="arabicParenR"/>
            </a:pPr>
            <a:r>
              <a:rPr lang="en-US" sz="2000" b="1" dirty="0">
                <a:solidFill>
                  <a:srgbClr val="FF0000"/>
                </a:solidFill>
                <a:latin typeface="Times New Roman" panose="02020603050405020304" pitchFamily="18" charset="0"/>
                <a:cs typeface="Times New Roman" panose="02020603050405020304" pitchFamily="18" charset="0"/>
              </a:rPr>
              <a:t>Mechanical </a:t>
            </a:r>
            <a:r>
              <a:rPr lang="en-US" sz="2000" b="1" dirty="0" smtClean="0">
                <a:solidFill>
                  <a:srgbClr val="FF0000"/>
                </a:solidFill>
                <a:latin typeface="Times New Roman" panose="02020603050405020304" pitchFamily="18" charset="0"/>
                <a:cs typeface="Times New Roman" panose="02020603050405020304" pitchFamily="18" charset="0"/>
              </a:rPr>
              <a:t>Energy:</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Energy </a:t>
            </a:r>
            <a:r>
              <a:rPr lang="en-US" sz="2000" b="1" dirty="0">
                <a:latin typeface="Times New Roman" panose="02020603050405020304" pitchFamily="18" charset="0"/>
                <a:cs typeface="Times New Roman" panose="02020603050405020304" pitchFamily="18" charset="0"/>
              </a:rPr>
              <a:t>that results from movement or the location of an object. </a:t>
            </a:r>
            <a:r>
              <a:rPr lang="en-US" sz="2000" b="1" dirty="0" smtClean="0">
                <a:latin typeface="Times New Roman" panose="02020603050405020304" pitchFamily="18" charset="0"/>
                <a:cs typeface="Times New Roman" panose="02020603050405020304" pitchFamily="18" charset="0"/>
              </a:rPr>
              <a:t>M.E=K.E. +P.E.</a:t>
            </a:r>
            <a:endParaRPr lang="en-US" sz="2000" b="1" dirty="0">
              <a:latin typeface="Times New Roman" panose="02020603050405020304" pitchFamily="18" charset="0"/>
              <a:cs typeface="Times New Roman" panose="02020603050405020304" pitchFamily="18" charset="0"/>
            </a:endParaRPr>
          </a:p>
          <a:p>
            <a:pPr marL="342900" indent="-342900" algn="l">
              <a:buFont typeface="+mj-lt"/>
              <a:buAutoNum type="arabicParenR"/>
            </a:pPr>
            <a:r>
              <a:rPr lang="en-US" sz="2000" b="1" dirty="0" smtClean="0">
                <a:solidFill>
                  <a:schemeClr val="accent1"/>
                </a:solidFill>
                <a:latin typeface="Times New Roman" panose="02020603050405020304" pitchFamily="18" charset="0"/>
                <a:cs typeface="Times New Roman" panose="02020603050405020304" pitchFamily="18" charset="0"/>
              </a:rPr>
              <a:t>Thermal Energy: </a:t>
            </a:r>
            <a:r>
              <a:rPr lang="en-US" sz="2000" b="1" dirty="0" smtClean="0">
                <a:latin typeface="Times New Roman" panose="02020603050405020304" pitchFamily="18" charset="0"/>
                <a:cs typeface="Times New Roman" panose="02020603050405020304" pitchFamily="18" charset="0"/>
              </a:rPr>
              <a:t>It </a:t>
            </a:r>
            <a:r>
              <a:rPr lang="en-US" sz="2000" b="1" dirty="0">
                <a:latin typeface="Times New Roman" panose="02020603050405020304" pitchFamily="18" charset="0"/>
                <a:cs typeface="Times New Roman" panose="02020603050405020304" pitchFamily="18" charset="0"/>
              </a:rPr>
              <a:t>reflects the temperature difference between two systems</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 cup of hot coffee has thermal </a:t>
            </a:r>
            <a:r>
              <a:rPr lang="en-US" sz="2000" b="1" dirty="0" smtClean="0">
                <a:latin typeface="Times New Roman" panose="02020603050405020304" pitchFamily="18" charset="0"/>
                <a:cs typeface="Times New Roman" panose="02020603050405020304" pitchFamily="18" charset="0"/>
              </a:rPr>
              <a:t>energy.</a:t>
            </a:r>
            <a:endParaRPr lang="en-US" sz="2000" b="1" dirty="0">
              <a:latin typeface="Times New Roman" panose="02020603050405020304" pitchFamily="18" charset="0"/>
              <a:cs typeface="Times New Roman" panose="02020603050405020304" pitchFamily="18" charset="0"/>
            </a:endParaRPr>
          </a:p>
          <a:p>
            <a:pPr marL="342900" indent="-342900" algn="l">
              <a:buFont typeface="+mj-lt"/>
              <a:buAutoNum type="arabicParenR"/>
            </a:pPr>
            <a:r>
              <a:rPr lang="en-US" sz="2000" b="1" dirty="0" smtClean="0">
                <a:solidFill>
                  <a:schemeClr val="accent4">
                    <a:lumMod val="75000"/>
                  </a:schemeClr>
                </a:solidFill>
                <a:latin typeface="Times New Roman" panose="02020603050405020304" pitchFamily="18" charset="0"/>
                <a:cs typeface="Times New Roman" panose="02020603050405020304" pitchFamily="18" charset="0"/>
              </a:rPr>
              <a:t>Nuclear Energy: </a:t>
            </a:r>
            <a:r>
              <a:rPr lang="en-US" sz="2000" b="1" dirty="0" smtClean="0">
                <a:latin typeface="Times New Roman" panose="02020603050405020304" pitchFamily="18" charset="0"/>
                <a:cs typeface="Times New Roman" panose="02020603050405020304" pitchFamily="18" charset="0"/>
              </a:rPr>
              <a:t>Energy </a:t>
            </a:r>
            <a:r>
              <a:rPr lang="en-US" sz="2000" b="1" dirty="0">
                <a:latin typeface="Times New Roman" panose="02020603050405020304" pitchFamily="18" charset="0"/>
                <a:cs typeface="Times New Roman" panose="02020603050405020304" pitchFamily="18" charset="0"/>
              </a:rPr>
              <a:t>resulting from changes in the atomic nuclei or from nuclear </a:t>
            </a:r>
            <a:r>
              <a:rPr lang="en-US" sz="2000" b="1" dirty="0" smtClean="0">
                <a:latin typeface="Times New Roman" panose="02020603050405020304" pitchFamily="18" charset="0"/>
                <a:cs typeface="Times New Roman" panose="02020603050405020304" pitchFamily="18" charset="0"/>
              </a:rPr>
              <a:t>reactions. Nuclear </a:t>
            </a:r>
            <a:r>
              <a:rPr lang="en-US" sz="2000" b="1" dirty="0">
                <a:latin typeface="Times New Roman" panose="02020603050405020304" pitchFamily="18" charset="0"/>
                <a:cs typeface="Times New Roman" panose="02020603050405020304" pitchFamily="18" charset="0"/>
              </a:rPr>
              <a:t>fission, nuclear fusion, and nuclear </a:t>
            </a:r>
            <a:r>
              <a:rPr lang="en-US" sz="2000" b="1" dirty="0" smtClean="0">
                <a:latin typeface="Times New Roman" panose="02020603050405020304" pitchFamily="18" charset="0"/>
                <a:cs typeface="Times New Roman" panose="02020603050405020304" pitchFamily="18" charset="0"/>
              </a:rPr>
              <a:t>decay.</a:t>
            </a:r>
          </a:p>
          <a:p>
            <a:pPr marL="342900" indent="-342900" algn="l">
              <a:buFont typeface="+mj-lt"/>
              <a:buAutoNum type="arabicParenR"/>
            </a:pPr>
            <a:r>
              <a:rPr lang="en-US" sz="2000" b="1" dirty="0" smtClean="0">
                <a:solidFill>
                  <a:srgbClr val="FFFF00"/>
                </a:solidFill>
                <a:latin typeface="Times New Roman" panose="02020603050405020304" pitchFamily="18" charset="0"/>
                <a:cs typeface="Times New Roman" panose="02020603050405020304" pitchFamily="18" charset="0"/>
              </a:rPr>
              <a:t>Chemical Energy: </a:t>
            </a:r>
            <a:r>
              <a:rPr lang="en-US" sz="2000" b="1" dirty="0" smtClean="0">
                <a:latin typeface="Times New Roman" panose="02020603050405020304" pitchFamily="18" charset="0"/>
                <a:cs typeface="Times New Roman" panose="02020603050405020304" pitchFamily="18" charset="0"/>
              </a:rPr>
              <a:t>It </a:t>
            </a:r>
            <a:r>
              <a:rPr lang="en-US" sz="2000" b="1" dirty="0">
                <a:latin typeface="Times New Roman" panose="02020603050405020304" pitchFamily="18" charset="0"/>
                <a:cs typeface="Times New Roman" panose="02020603050405020304" pitchFamily="18" charset="0"/>
              </a:rPr>
              <a:t>results from chemical reactions between atoms or </a:t>
            </a:r>
            <a:r>
              <a:rPr lang="en-US" sz="2000" b="1" dirty="0" smtClean="0">
                <a:latin typeface="Times New Roman" panose="02020603050405020304" pitchFamily="18" charset="0"/>
                <a:cs typeface="Times New Roman" panose="02020603050405020304" pitchFamily="18" charset="0"/>
              </a:rPr>
              <a:t>molecules. Electrochemical </a:t>
            </a:r>
            <a:r>
              <a:rPr lang="en-US" sz="2000" b="1" dirty="0">
                <a:latin typeface="Times New Roman" panose="02020603050405020304" pitchFamily="18" charset="0"/>
                <a:cs typeface="Times New Roman" panose="02020603050405020304" pitchFamily="18" charset="0"/>
              </a:rPr>
              <a:t>energy and </a:t>
            </a:r>
            <a:r>
              <a:rPr lang="en-US" sz="2000" b="1" dirty="0" smtClean="0">
                <a:latin typeface="Times New Roman" panose="02020603050405020304" pitchFamily="18" charset="0"/>
                <a:cs typeface="Times New Roman" panose="02020603050405020304" pitchFamily="18" charset="0"/>
              </a:rPr>
              <a:t>chemo-luminescence. Electrochemical </a:t>
            </a:r>
            <a:r>
              <a:rPr lang="en-US" sz="2000" b="1" dirty="0">
                <a:latin typeface="Times New Roman" panose="02020603050405020304" pitchFamily="18" charset="0"/>
                <a:cs typeface="Times New Roman" panose="02020603050405020304" pitchFamily="18" charset="0"/>
              </a:rPr>
              <a:t>cell or </a:t>
            </a:r>
            <a:r>
              <a:rPr lang="en-US" sz="2000" b="1" dirty="0" smtClean="0">
                <a:latin typeface="Times New Roman" panose="02020603050405020304" pitchFamily="18" charset="0"/>
                <a:cs typeface="Times New Roman" panose="02020603050405020304" pitchFamily="18" charset="0"/>
              </a:rPr>
              <a:t>battery.</a:t>
            </a:r>
            <a:endParaRPr lang="en-US" sz="2000" b="1" dirty="0">
              <a:latin typeface="Times New Roman" panose="02020603050405020304" pitchFamily="18" charset="0"/>
              <a:cs typeface="Times New Roman" panose="02020603050405020304" pitchFamily="18" charset="0"/>
            </a:endParaRPr>
          </a:p>
          <a:p>
            <a:pPr marL="342900" indent="-342900" algn="l">
              <a:buFont typeface="+mj-lt"/>
              <a:buAutoNum type="arabicParenR"/>
            </a:pPr>
            <a:r>
              <a:rPr lang="en-US" sz="2000" b="1" dirty="0" smtClean="0">
                <a:solidFill>
                  <a:srgbClr val="FFC000"/>
                </a:solidFill>
                <a:latin typeface="Times New Roman" panose="02020603050405020304" pitchFamily="18" charset="0"/>
                <a:cs typeface="Times New Roman" panose="02020603050405020304" pitchFamily="18" charset="0"/>
              </a:rPr>
              <a:t>Electromagnetic Energy: </a:t>
            </a:r>
            <a:r>
              <a:rPr lang="en-US" sz="2000" b="1" dirty="0" smtClean="0">
                <a:latin typeface="Times New Roman" panose="02020603050405020304" pitchFamily="18" charset="0"/>
                <a:cs typeface="Times New Roman" panose="02020603050405020304" pitchFamily="18" charset="0"/>
              </a:rPr>
              <a:t>Energy obtained by changing electric and magnetic field.</a:t>
            </a:r>
          </a:p>
          <a:p>
            <a:pPr marL="342900" indent="-342900" algn="l">
              <a:buFont typeface="+mj-lt"/>
              <a:buAutoNum type="arabicParenR"/>
            </a:pPr>
            <a:r>
              <a:rPr lang="en-US" sz="2000" b="1" dirty="0">
                <a:latin typeface="Times New Roman" panose="02020603050405020304" pitchFamily="18" charset="0"/>
                <a:cs typeface="Times New Roman" panose="02020603050405020304" pitchFamily="18" charset="0"/>
              </a:rPr>
              <a:t> </a:t>
            </a:r>
            <a:r>
              <a:rPr lang="en-US" sz="2000" b="1" dirty="0">
                <a:solidFill>
                  <a:srgbClr val="7030A0"/>
                </a:solidFill>
                <a:latin typeface="Times New Roman" panose="02020603050405020304" pitchFamily="18" charset="0"/>
                <a:cs typeface="Times New Roman" panose="02020603050405020304" pitchFamily="18" charset="0"/>
              </a:rPr>
              <a:t>Sonic Energy: </a:t>
            </a:r>
            <a:r>
              <a:rPr lang="en-US" sz="2000" b="1" dirty="0">
                <a:latin typeface="Times New Roman" panose="02020603050405020304" pitchFamily="18" charset="0"/>
                <a:cs typeface="Times New Roman" panose="02020603050405020304" pitchFamily="18" charset="0"/>
              </a:rPr>
              <a:t>Energy of sound waves.  A sonic boom, a song played on a stereo, your voice.</a:t>
            </a:r>
          </a:p>
          <a:p>
            <a:pPr marL="342900" indent="-342900" algn="l">
              <a:buFont typeface="+mj-lt"/>
              <a:buAutoNum type="arabicParenR"/>
            </a:pPr>
            <a:r>
              <a:rPr lang="en-US" sz="2000" b="1" dirty="0">
                <a:solidFill>
                  <a:srgbClr val="0070C0"/>
                </a:solidFill>
                <a:latin typeface="Times New Roman" panose="02020603050405020304" pitchFamily="18" charset="0"/>
                <a:cs typeface="Times New Roman" panose="02020603050405020304" pitchFamily="18" charset="0"/>
              </a:rPr>
              <a:t>Gravitational Energy: </a:t>
            </a:r>
            <a:r>
              <a:rPr lang="en-US" sz="2000" b="1" dirty="0">
                <a:latin typeface="Times New Roman" panose="02020603050405020304" pitchFamily="18" charset="0"/>
                <a:cs typeface="Times New Roman" panose="02020603050405020304" pitchFamily="18" charset="0"/>
              </a:rPr>
              <a:t>Energy associated with gravity involves the attraction between two objects based on their mass. Gravitational energy holds the atmosphere to the Earth.</a:t>
            </a:r>
          </a:p>
          <a:p>
            <a:pPr marL="342900" indent="-342900" algn="l">
              <a:buFont typeface="+mj-lt"/>
              <a:buAutoNum type="arabicParenR"/>
            </a:pPr>
            <a:r>
              <a:rPr lang="en-US" sz="2000" b="1" dirty="0" smtClean="0">
                <a:solidFill>
                  <a:srgbClr val="C00000"/>
                </a:solidFill>
                <a:latin typeface="Times New Roman" panose="02020603050405020304" pitchFamily="18" charset="0"/>
                <a:cs typeface="Times New Roman" panose="02020603050405020304" pitchFamily="18" charset="0"/>
              </a:rPr>
              <a:t>Radiant/Solar Energy: </a:t>
            </a:r>
            <a:r>
              <a:rPr lang="en-US" sz="2000" b="1" dirty="0" smtClean="0">
                <a:latin typeface="Times New Roman" panose="02020603050405020304" pitchFamily="18" charset="0"/>
                <a:cs typeface="Times New Roman" panose="02020603050405020304" pitchFamily="18" charset="0"/>
              </a:rPr>
              <a:t>Energy released from radiation from different sources.</a:t>
            </a:r>
          </a:p>
          <a:p>
            <a:pPr marL="342900" indent="-342900" algn="l">
              <a:buFont typeface="+mj-lt"/>
              <a:buAutoNum type="arabicParenR"/>
            </a:pPr>
            <a:r>
              <a:rPr lang="en-US" sz="2000" b="1" dirty="0" smtClean="0">
                <a:solidFill>
                  <a:srgbClr val="002060"/>
                </a:solidFill>
                <a:latin typeface="Times New Roman" panose="02020603050405020304" pitchFamily="18" charset="0"/>
                <a:cs typeface="Times New Roman" panose="02020603050405020304" pitchFamily="18" charset="0"/>
              </a:rPr>
              <a:t>Electrical Energy: </a:t>
            </a:r>
            <a:r>
              <a:rPr lang="en-US" sz="2000" b="1" dirty="0" smtClean="0">
                <a:latin typeface="Times New Roman" panose="02020603050405020304" pitchFamily="18" charset="0"/>
                <a:cs typeface="Times New Roman" panose="02020603050405020304" pitchFamily="18" charset="0"/>
              </a:rPr>
              <a:t>Energy produced by the charges.</a:t>
            </a:r>
          </a:p>
          <a:p>
            <a:pPr marL="342900" indent="-342900" algn="l">
              <a:buFont typeface="+mj-lt"/>
              <a:buAutoNum type="arabicParenR"/>
            </a:pPr>
            <a:r>
              <a:rPr lang="en-US" sz="2000" b="1" dirty="0">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light energy: </a:t>
            </a:r>
            <a:r>
              <a:rPr lang="en-US" sz="2000" b="1" dirty="0" smtClean="0">
                <a:latin typeface="Times New Roman" panose="02020603050405020304" pitchFamily="18" charset="0"/>
                <a:cs typeface="Times New Roman" panose="02020603050405020304" pitchFamily="18" charset="0"/>
              </a:rPr>
              <a:t>Energy derived from </a:t>
            </a:r>
            <a:r>
              <a:rPr lang="en-US" sz="2000" b="1" dirty="0">
                <a:latin typeface="Times New Roman" panose="02020603050405020304" pitchFamily="18" charset="0"/>
                <a:cs typeface="Times New Roman" panose="02020603050405020304" pitchFamily="18" charset="0"/>
              </a:rPr>
              <a:t>the </a:t>
            </a:r>
            <a:r>
              <a:rPr lang="en-US" sz="2000" b="1" dirty="0" smtClean="0">
                <a:latin typeface="Times New Roman" panose="02020603050405020304" pitchFamily="18" charset="0"/>
                <a:cs typeface="Times New Roman" panose="02020603050405020304" pitchFamily="18" charset="0"/>
              </a:rPr>
              <a:t>sun used in plants </a:t>
            </a:r>
            <a:r>
              <a:rPr lang="en-US" sz="2000" b="1" dirty="0">
                <a:latin typeface="Times New Roman" panose="02020603050405020304" pitchFamily="18" charset="0"/>
                <a:cs typeface="Times New Roman" panose="02020603050405020304" pitchFamily="18" charset="0"/>
              </a:rPr>
              <a:t>in a process called photosynthesis</a:t>
            </a:r>
          </a:p>
        </p:txBody>
      </p:sp>
      <p:pic>
        <p:nvPicPr>
          <p:cNvPr id="6" name="Picture 5"/>
          <p:cNvPicPr>
            <a:picLocks noChangeAspect="1"/>
          </p:cNvPicPr>
          <p:nvPr/>
        </p:nvPicPr>
        <p:blipFill>
          <a:blip r:embed="rId2"/>
          <a:stretch>
            <a:fillRect/>
          </a:stretch>
        </p:blipFill>
        <p:spPr>
          <a:xfrm>
            <a:off x="1611624" y="1214846"/>
            <a:ext cx="7898138" cy="4362994"/>
          </a:xfrm>
          <a:prstGeom prst="rect">
            <a:avLst/>
          </a:prstGeom>
        </p:spPr>
      </p:pic>
    </p:spTree>
    <p:extLst>
      <p:ext uri="{BB962C8B-B14F-4D97-AF65-F5344CB8AC3E}">
        <p14:creationId xmlns:p14="http://schemas.microsoft.com/office/powerpoint/2010/main" val="381090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additive="base">
                                        <p:cTn id="7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30629"/>
            <a:ext cx="7766936" cy="757645"/>
          </a:xfrm>
        </p:spPr>
        <p:txBody>
          <a:bodyPr/>
          <a:lstStyle/>
          <a:p>
            <a:pPr algn="l"/>
            <a:r>
              <a:rPr lang="en-US" sz="4000" dirty="0" smtClean="0">
                <a:latin typeface="Algerian" panose="04020705040A02060702" pitchFamily="82" charset="0"/>
                <a:cs typeface="Times New Roman" panose="02020603050405020304" pitchFamily="18" charset="0"/>
              </a:rPr>
              <a:t>Forms of Energy</a:t>
            </a:r>
            <a:endParaRPr lang="en-US" sz="4000" dirty="0">
              <a:latin typeface="Algerian" panose="04020705040A02060702" pitchFamily="82"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248194" y="796835"/>
                <a:ext cx="11612880" cy="5956662"/>
              </a:xfrm>
            </p:spPr>
            <p:txBody>
              <a:bodyPr>
                <a:noAutofit/>
              </a:bodyPr>
              <a:lstStyle/>
              <a:p>
                <a:pPr algn="l"/>
                <a:r>
                  <a:rPr lang="en-US" sz="2000" dirty="0" smtClean="0">
                    <a:solidFill>
                      <a:schemeClr val="tx1"/>
                    </a:solidFill>
                    <a:latin typeface="Times New Roman" panose="02020603050405020304" pitchFamily="18" charset="0"/>
                    <a:cs typeface="Times New Roman" panose="02020603050405020304" pitchFamily="18" charset="0"/>
                  </a:rPr>
                  <a:t>Energy has 2 forms:</a:t>
                </a:r>
                <a:endParaRPr lang="en-US" sz="2400" b="1" dirty="0" smtClean="0">
                  <a:solidFill>
                    <a:schemeClr val="tx1"/>
                  </a:solidFill>
                  <a:latin typeface="Times New Roman" panose="02020603050405020304" pitchFamily="18" charset="0"/>
                  <a:cs typeface="Times New Roman" panose="02020603050405020304" pitchFamily="18" charset="0"/>
                </a:endParaRPr>
              </a:p>
              <a:p>
                <a:pPr marL="457200" indent="-457200" algn="l">
                  <a:buFont typeface="+mj-lt"/>
                  <a:buAutoNum type="arabicParenR"/>
                </a:pPr>
                <a:r>
                  <a:rPr lang="en-US" sz="2400" b="1" dirty="0" smtClean="0">
                    <a:solidFill>
                      <a:schemeClr val="tx1"/>
                    </a:solidFill>
                    <a:latin typeface="Times New Roman" panose="02020603050405020304" pitchFamily="18" charset="0"/>
                    <a:cs typeface="Times New Roman" panose="02020603050405020304" pitchFamily="18" charset="0"/>
                  </a:rPr>
                  <a:t>Kinetic Energy:</a:t>
                </a:r>
              </a:p>
              <a:p>
                <a:pPr marL="342900" indent="-342900" algn="l">
                  <a:buFont typeface="Wingdings" panose="05000000000000000000" pitchFamily="2" charset="2"/>
                  <a:buChar char="Ø"/>
                </a:pPr>
                <a:r>
                  <a:rPr lang="en-US" sz="2000" dirty="0" smtClean="0">
                    <a:solidFill>
                      <a:schemeClr val="tx1"/>
                    </a:solidFill>
                    <a:latin typeface="Times New Roman" panose="02020603050405020304" pitchFamily="18" charset="0"/>
                    <a:cs typeface="Times New Roman" panose="02020603050405020304" pitchFamily="18" charset="0"/>
                  </a:rPr>
                  <a:t> The </a:t>
                </a:r>
                <a:r>
                  <a:rPr lang="en-US" sz="2000" dirty="0">
                    <a:solidFill>
                      <a:schemeClr val="tx1"/>
                    </a:solidFill>
                    <a:latin typeface="Times New Roman" panose="02020603050405020304" pitchFamily="18" charset="0"/>
                    <a:cs typeface="Times New Roman" panose="02020603050405020304" pitchFamily="18" charset="0"/>
                  </a:rPr>
                  <a:t>energy associated with an object’s motion is called kinetic energy. </a:t>
                </a:r>
                <a:endParaRPr lang="en-US" sz="2000" dirty="0" smtClean="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000" dirty="0" smtClean="0">
                    <a:solidFill>
                      <a:schemeClr val="tx1"/>
                    </a:solidFill>
                    <a:latin typeface="Times New Roman" panose="02020603050405020304" pitchFamily="18" charset="0"/>
                    <a:cs typeface="Times New Roman" panose="02020603050405020304" pitchFamily="18" charset="0"/>
                  </a:rPr>
                  <a:t>Speeding </a:t>
                </a:r>
                <a:r>
                  <a:rPr lang="en-US" sz="2000" dirty="0">
                    <a:solidFill>
                      <a:schemeClr val="tx1"/>
                    </a:solidFill>
                    <a:latin typeface="Times New Roman" panose="02020603050405020304" pitchFamily="18" charset="0"/>
                    <a:cs typeface="Times New Roman" panose="02020603050405020304" pitchFamily="18" charset="0"/>
                  </a:rPr>
                  <a:t>bullet, a walking person, and electromagnetic radiation like light all have kinetic energy</a:t>
                </a:r>
                <a:r>
                  <a:rPr lang="en-US" sz="2000" dirty="0" smtClean="0">
                    <a:solidFill>
                      <a:schemeClr val="tx1"/>
                    </a:solidFill>
                    <a:latin typeface="Times New Roman" panose="02020603050405020304" pitchFamily="18" charset="0"/>
                    <a:cs typeface="Times New Roman" panose="02020603050405020304" pitchFamily="18" charset="0"/>
                  </a:rPr>
                  <a:t>.</a:t>
                </a:r>
              </a:p>
              <a:p>
                <a:pPr marL="342900" indent="-342900" algn="l">
                  <a:buFont typeface="Wingdings" panose="05000000000000000000" pitchFamily="2" charset="2"/>
                  <a:buChar char="Ø"/>
                </a:pPr>
                <a:r>
                  <a:rPr lang="en-US" sz="2000" dirty="0" smtClean="0">
                    <a:solidFill>
                      <a:schemeClr val="tx1"/>
                    </a:solidFill>
                    <a:latin typeface="Times New Roman" panose="02020603050405020304" pitchFamily="18" charset="0"/>
                    <a:cs typeface="Times New Roman" panose="02020603050405020304" pitchFamily="18" charset="0"/>
                  </a:rPr>
                  <a:t>For a body of mass m moving with velocity v has K.E.= </a:t>
                </a:r>
                <a14:m>
                  <m:oMath xmlns:m="http://schemas.openxmlformats.org/officeDocument/2006/math">
                    <m:f>
                      <m:fPr>
                        <m:ctrlPr>
                          <a:rPr lang="en-US" sz="2000" i="1" smtClean="0">
                            <a:solidFill>
                              <a:schemeClr val="tx1"/>
                            </a:solidFill>
                            <a:latin typeface="Cambria Math" panose="02040503050406030204" pitchFamily="18" charset="0"/>
                            <a:cs typeface="Times New Roman" panose="02020603050405020304" pitchFamily="18" charset="0"/>
                          </a:rPr>
                        </m:ctrlPr>
                      </m:fPr>
                      <m:num>
                        <m:r>
                          <a:rPr lang="en-US" sz="2000" b="0" i="1" smtClean="0">
                            <a:solidFill>
                              <a:schemeClr val="tx1"/>
                            </a:solidFill>
                            <a:latin typeface="Cambria Math" panose="02040503050406030204" pitchFamily="18" charset="0"/>
                            <a:cs typeface="Times New Roman" panose="02020603050405020304" pitchFamily="18" charset="0"/>
                          </a:rPr>
                          <m:t>1</m:t>
                        </m:r>
                      </m:num>
                      <m:den>
                        <m:r>
                          <a:rPr lang="en-US" sz="2000" b="0" i="1" smtClean="0">
                            <a:solidFill>
                              <a:schemeClr val="tx1"/>
                            </a:solidFill>
                            <a:latin typeface="Cambria Math" panose="02040503050406030204" pitchFamily="18" charset="0"/>
                            <a:cs typeface="Times New Roman" panose="02020603050405020304" pitchFamily="18" charset="0"/>
                          </a:rPr>
                          <m:t>2</m:t>
                        </m:r>
                      </m:den>
                    </m:f>
                    <m:r>
                      <a:rPr lang="en-US" sz="2000" b="0" i="1" smtClean="0">
                        <a:solidFill>
                          <a:schemeClr val="tx1"/>
                        </a:solidFill>
                        <a:latin typeface="Cambria Math" panose="02040503050406030204" pitchFamily="18" charset="0"/>
                        <a:cs typeface="Times New Roman" panose="02020603050405020304" pitchFamily="18" charset="0"/>
                      </a:rPr>
                      <m:t> </m:t>
                    </m:r>
                    <m:r>
                      <a:rPr lang="en-US" sz="2000" b="0" i="1" smtClean="0">
                        <a:solidFill>
                          <a:schemeClr val="tx1"/>
                        </a:solidFill>
                        <a:latin typeface="Cambria Math" panose="02040503050406030204" pitchFamily="18" charset="0"/>
                        <a:cs typeface="Times New Roman" panose="02020603050405020304" pitchFamily="18" charset="0"/>
                      </a:rPr>
                      <m:t>𝑚</m:t>
                    </m:r>
                    <m:r>
                      <a:rPr lang="en-US" sz="2000" b="0" i="1" smtClean="0">
                        <a:solidFill>
                          <a:schemeClr val="tx1"/>
                        </a:solidFill>
                        <a:latin typeface="Cambria Math" panose="02040503050406030204" pitchFamily="18" charset="0"/>
                        <a:cs typeface="Times New Roman" panose="02020603050405020304" pitchFamily="18" charset="0"/>
                      </a:rPr>
                      <m:t> </m:t>
                    </m:r>
                    <m:sSup>
                      <m:sSupPr>
                        <m:ctrlPr>
                          <a:rPr lang="en-US" sz="2000" b="0" i="1" smtClean="0">
                            <a:solidFill>
                              <a:schemeClr val="tx1"/>
                            </a:solidFill>
                            <a:latin typeface="Cambria Math" panose="02040503050406030204" pitchFamily="18" charset="0"/>
                            <a:cs typeface="Times New Roman" panose="02020603050405020304" pitchFamily="18" charset="0"/>
                          </a:rPr>
                        </m:ctrlPr>
                      </m:sSupPr>
                      <m:e>
                        <m:r>
                          <a:rPr lang="en-US" sz="2000" b="0" i="1" smtClean="0">
                            <a:solidFill>
                              <a:schemeClr val="tx1"/>
                            </a:solidFill>
                            <a:latin typeface="Cambria Math" panose="02040503050406030204" pitchFamily="18" charset="0"/>
                            <a:cs typeface="Times New Roman" panose="02020603050405020304" pitchFamily="18" charset="0"/>
                          </a:rPr>
                          <m:t>𝑣</m:t>
                        </m:r>
                      </m:e>
                      <m:sup>
                        <m:r>
                          <a:rPr lang="en-US" sz="2000" b="0" i="1" smtClean="0">
                            <a:solidFill>
                              <a:schemeClr val="tx1"/>
                            </a:solidFill>
                            <a:latin typeface="Cambria Math" panose="02040503050406030204" pitchFamily="18" charset="0"/>
                            <a:cs typeface="Times New Roman" panose="02020603050405020304" pitchFamily="18" charset="0"/>
                          </a:rPr>
                          <m:t>2 </m:t>
                        </m:r>
                      </m:sup>
                    </m:sSup>
                    <m:r>
                      <a:rPr lang="en-US" sz="2000" b="0" i="1" smtClean="0">
                        <a:solidFill>
                          <a:schemeClr val="tx1"/>
                        </a:solidFill>
                        <a:latin typeface="Cambria Math" panose="02040503050406030204" pitchFamily="18" charset="0"/>
                        <a:cs typeface="Times New Roman" panose="02020603050405020304" pitchFamily="18" charset="0"/>
                      </a:rPr>
                      <m:t>=</m:t>
                    </m:r>
                    <m:f>
                      <m:fPr>
                        <m:ctrlPr>
                          <a:rPr lang="en-US" sz="2000" b="0" i="1" smtClean="0">
                            <a:solidFill>
                              <a:schemeClr val="tx1"/>
                            </a:solidFill>
                            <a:latin typeface="Cambria Math" panose="02040503050406030204" pitchFamily="18" charset="0"/>
                            <a:cs typeface="Times New Roman" panose="02020603050405020304" pitchFamily="18" charset="0"/>
                          </a:rPr>
                        </m:ctrlPr>
                      </m:fPr>
                      <m:num>
                        <m:r>
                          <a:rPr lang="en-US" sz="2000" b="0" i="1" smtClean="0">
                            <a:solidFill>
                              <a:schemeClr val="tx1"/>
                            </a:solidFill>
                            <a:latin typeface="Cambria Math" panose="02040503050406030204" pitchFamily="18" charset="0"/>
                            <a:cs typeface="Times New Roman" panose="02020603050405020304" pitchFamily="18" charset="0"/>
                          </a:rPr>
                          <m:t>1</m:t>
                        </m:r>
                      </m:num>
                      <m:den>
                        <m:r>
                          <a:rPr lang="en-US" sz="2000" b="0" i="1" smtClean="0">
                            <a:solidFill>
                              <a:schemeClr val="tx1"/>
                            </a:solidFill>
                            <a:latin typeface="Cambria Math" panose="02040503050406030204" pitchFamily="18" charset="0"/>
                            <a:cs typeface="Times New Roman" panose="02020603050405020304" pitchFamily="18" charset="0"/>
                          </a:rPr>
                          <m:t>2</m:t>
                        </m:r>
                      </m:den>
                    </m:f>
                  </m:oMath>
                </a14:m>
                <a:r>
                  <a:rPr lang="en-US" sz="2000" dirty="0" smtClean="0">
                    <a:solidFill>
                      <a:schemeClr val="tx1"/>
                    </a:solidFill>
                    <a:latin typeface="Times New Roman" panose="02020603050405020304" pitchFamily="18" charset="0"/>
                    <a:cs typeface="Times New Roman" panose="02020603050405020304" pitchFamily="18" charset="0"/>
                  </a:rPr>
                  <a:t>m (</a:t>
                </a:r>
                <a14:m>
                  <m:oMath xmlns:m="http://schemas.openxmlformats.org/officeDocument/2006/math">
                    <m:acc>
                      <m:accPr>
                        <m:chr m:val="⃗"/>
                        <m:ctrlPr>
                          <a:rPr lang="en-US" sz="2000" i="1" smtClean="0">
                            <a:solidFill>
                              <a:schemeClr val="tx1"/>
                            </a:solidFill>
                            <a:latin typeface="Cambria Math" panose="02040503050406030204" pitchFamily="18" charset="0"/>
                            <a:cs typeface="Times New Roman" panose="02020603050405020304" pitchFamily="18" charset="0"/>
                          </a:rPr>
                        </m:ctrlPr>
                      </m:accPr>
                      <m:e>
                        <m:r>
                          <a:rPr lang="en-US" sz="2000" b="0" i="1" smtClean="0">
                            <a:solidFill>
                              <a:schemeClr val="tx1"/>
                            </a:solidFill>
                            <a:latin typeface="Cambria Math" panose="02040503050406030204" pitchFamily="18" charset="0"/>
                            <a:cs typeface="Times New Roman" panose="02020603050405020304" pitchFamily="18" charset="0"/>
                          </a:rPr>
                          <m:t>𝑣</m:t>
                        </m:r>
                        <m:r>
                          <a:rPr lang="en-US" sz="2000" b="0" i="1" smtClean="0">
                            <a:solidFill>
                              <a:schemeClr val="tx1"/>
                            </a:solidFill>
                            <a:latin typeface="Cambria Math" panose="02040503050406030204" pitchFamily="18" charset="0"/>
                            <a:cs typeface="Times New Roman" panose="02020603050405020304" pitchFamily="18" charset="0"/>
                          </a:rPr>
                          <m:t> </m:t>
                        </m:r>
                      </m:e>
                    </m:acc>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𝑣</m:t>
                        </m:r>
                        <m:r>
                          <a:rPr 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e>
                    </m:acc>
                    <m:r>
                      <a:rPr lang="en-US" sz="2000" b="0" i="1" smtClean="0">
                        <a:solidFill>
                          <a:schemeClr val="tx1"/>
                        </a:solidFill>
                        <a:latin typeface="Cambria Math" panose="02040503050406030204" pitchFamily="18" charset="0"/>
                        <a:cs typeface="Times New Roman" panose="02020603050405020304" pitchFamily="18" charset="0"/>
                      </a:rPr>
                      <m:t>)  </m:t>
                    </m:r>
                  </m:oMath>
                </a14:m>
                <a:endParaRPr lang="en-US" sz="2000" dirty="0" smtClean="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F</a:t>
                </a:r>
                <a:r>
                  <a:rPr lang="en-US" sz="2000" dirty="0" smtClean="0">
                    <a:solidFill>
                      <a:schemeClr val="tx1"/>
                    </a:solidFill>
                    <a:latin typeface="Times New Roman" panose="02020603050405020304" pitchFamily="18" charset="0"/>
                    <a:cs typeface="Times New Roman" panose="02020603050405020304" pitchFamily="18" charset="0"/>
                  </a:rPr>
                  <a:t>ive </a:t>
                </a:r>
                <a:r>
                  <a:rPr lang="en-US" sz="2000" dirty="0">
                    <a:solidFill>
                      <a:schemeClr val="tx1"/>
                    </a:solidFill>
                    <a:latin typeface="Times New Roman" panose="02020603050405020304" pitchFamily="18" charset="0"/>
                    <a:cs typeface="Times New Roman" panose="02020603050405020304" pitchFamily="18" charset="0"/>
                  </a:rPr>
                  <a:t>main types of kinetic energy: radiant, thermal, sound, electrical, and </a:t>
                </a:r>
                <a:r>
                  <a:rPr lang="en-US" sz="2000" dirty="0" smtClean="0">
                    <a:solidFill>
                      <a:schemeClr val="tx1"/>
                    </a:solidFill>
                    <a:latin typeface="Times New Roman" panose="02020603050405020304" pitchFamily="18" charset="0"/>
                    <a:cs typeface="Times New Roman" panose="02020603050405020304" pitchFamily="18" charset="0"/>
                  </a:rPr>
                  <a:t>mechanical.</a:t>
                </a:r>
              </a:p>
              <a:p>
                <a:pPr marL="342900" indent="-342900"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O</a:t>
                </a:r>
                <a:r>
                  <a:rPr lang="en-US" sz="2000" dirty="0" smtClean="0">
                    <a:solidFill>
                      <a:schemeClr val="tx1"/>
                    </a:solidFill>
                    <a:latin typeface="Times New Roman" panose="02020603050405020304" pitchFamily="18" charset="0"/>
                    <a:cs typeface="Times New Roman" panose="02020603050405020304" pitchFamily="18" charset="0"/>
                  </a:rPr>
                  <a:t>ne </a:t>
                </a:r>
                <a:r>
                  <a:rPr lang="en-US" sz="2000" dirty="0">
                    <a:solidFill>
                      <a:schemeClr val="tx1"/>
                    </a:solidFill>
                    <a:latin typeface="Times New Roman" panose="02020603050405020304" pitchFamily="18" charset="0"/>
                    <a:cs typeface="Times New Roman" panose="02020603050405020304" pitchFamily="18" charset="0"/>
                  </a:rPr>
                  <a:t>step further, </a:t>
                </a:r>
                <a:r>
                  <a:rPr lang="en-US" sz="2000" dirty="0" smtClean="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there three main types of kinetic </a:t>
                </a:r>
                <a:r>
                  <a:rPr lang="en-US" sz="2000" dirty="0" smtClean="0">
                    <a:solidFill>
                      <a:schemeClr val="tx1"/>
                    </a:solidFill>
                    <a:latin typeface="Times New Roman" panose="02020603050405020304" pitchFamily="18" charset="0"/>
                    <a:cs typeface="Times New Roman" panose="02020603050405020304" pitchFamily="18" charset="0"/>
                  </a:rPr>
                  <a:t>energy: Translational, Rotational, Vibrational.</a:t>
                </a:r>
              </a:p>
              <a:p>
                <a:pPr algn="l"/>
                <a:r>
                  <a:rPr lang="en-US" sz="2000" dirty="0" smtClean="0">
                    <a:solidFill>
                      <a:schemeClr val="tx1"/>
                    </a:solidFill>
                    <a:latin typeface="Times New Roman" panose="02020603050405020304" pitchFamily="18" charset="0"/>
                    <a:cs typeface="Times New Roman" panose="02020603050405020304" pitchFamily="18" charset="0"/>
                  </a:rPr>
                  <a:t>2)  </a:t>
                </a:r>
                <a:r>
                  <a:rPr lang="en-US" sz="2400" b="1" dirty="0" smtClean="0">
                    <a:solidFill>
                      <a:schemeClr val="tx1"/>
                    </a:solidFill>
                    <a:latin typeface="Times New Roman" panose="02020603050405020304" pitchFamily="18" charset="0"/>
                    <a:cs typeface="Times New Roman" panose="02020603050405020304" pitchFamily="18" charset="0"/>
                  </a:rPr>
                  <a:t>Potential energy:</a:t>
                </a:r>
              </a:p>
              <a:p>
                <a:pPr marL="342900" indent="-342900" algn="l">
                  <a:buFont typeface="Wingdings" panose="05000000000000000000" pitchFamily="2" charset="2"/>
                  <a:buChar char="Ø"/>
                </a:pPr>
                <a:r>
                  <a:rPr lang="en-US" sz="2400" dirty="0" smtClean="0">
                    <a:solidFill>
                      <a:schemeClr val="tx1"/>
                    </a:solidFill>
                    <a:latin typeface="Times New Roman" panose="02020603050405020304" pitchFamily="18" charset="0"/>
                    <a:cs typeface="Times New Roman" panose="02020603050405020304" pitchFamily="18" charset="0"/>
                  </a:rPr>
                  <a:t>The energy associated with body due to its position or configuration is called P.E.</a:t>
                </a:r>
              </a:p>
              <a:p>
                <a:pPr marL="342900" indent="-342900" algn="l">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stored energy that depends upon the relative position of various parts of a </a:t>
                </a:r>
                <a:r>
                  <a:rPr lang="en-US" sz="2400" dirty="0" smtClean="0">
                    <a:solidFill>
                      <a:schemeClr val="tx1"/>
                    </a:solidFill>
                    <a:latin typeface="Times New Roman" panose="02020603050405020304" pitchFamily="18" charset="0"/>
                    <a:cs typeface="Times New Roman" panose="02020603050405020304" pitchFamily="18" charset="0"/>
                  </a:rPr>
                  <a:t>system.</a:t>
                </a:r>
              </a:p>
              <a:p>
                <a:pPr marL="342900" indent="-342900" algn="l">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 E</a:t>
                </a:r>
                <a:r>
                  <a:rPr lang="en-US" sz="2400" dirty="0" smtClean="0">
                    <a:solidFill>
                      <a:schemeClr val="tx1"/>
                    </a:solidFill>
                    <a:latin typeface="Times New Roman" panose="02020603050405020304" pitchFamily="18" charset="0"/>
                    <a:cs typeface="Times New Roman" panose="02020603050405020304" pitchFamily="18" charset="0"/>
                  </a:rPr>
                  <a:t>lastic P.E,  Gravitational P.E, Electric P.E, Nuclear P.E. are types.</a:t>
                </a:r>
              </a:p>
              <a:p>
                <a:pPr marL="342900" indent="-342900" algn="l">
                  <a:buFont typeface="Wingdings" panose="05000000000000000000" pitchFamily="2" charset="2"/>
                  <a:buChar char="Ø"/>
                </a:pPr>
                <a:r>
                  <a:rPr lang="en-US" sz="2400" dirty="0" smtClean="0">
                    <a:solidFill>
                      <a:schemeClr val="tx1"/>
                    </a:solidFill>
                    <a:latin typeface="Times New Roman" panose="02020603050405020304" pitchFamily="18" charset="0"/>
                    <a:cs typeface="Times New Roman" panose="02020603050405020304" pitchFamily="18" charset="0"/>
                  </a:rPr>
                  <a:t>G.P.E=m g h, Elastic P.E=</a:t>
                </a:r>
                <a14:m>
                  <m:oMath xmlns:m="http://schemas.openxmlformats.org/officeDocument/2006/math">
                    <m:f>
                      <m:fPr>
                        <m:ctrlPr>
                          <a:rPr lang="en-US" sz="2400" i="1" smtClean="0">
                            <a:solidFill>
                              <a:schemeClr val="tx1"/>
                            </a:solidFill>
                            <a:latin typeface="Cambria Math" panose="02040503050406030204" pitchFamily="18" charset="0"/>
                            <a:cs typeface="Times New Roman" panose="02020603050405020304" pitchFamily="18" charset="0"/>
                          </a:rPr>
                        </m:ctrlPr>
                      </m:fPr>
                      <m:num>
                        <m:r>
                          <a:rPr lang="en-US" sz="2400" b="0" i="1" smtClean="0">
                            <a:solidFill>
                              <a:schemeClr val="tx1"/>
                            </a:solidFill>
                            <a:latin typeface="Cambria Math" panose="02040503050406030204" pitchFamily="18" charset="0"/>
                            <a:cs typeface="Times New Roman" panose="02020603050405020304" pitchFamily="18" charset="0"/>
                          </a:rPr>
                          <m:t>1</m:t>
                        </m:r>
                      </m:num>
                      <m:den>
                        <m:r>
                          <a:rPr lang="en-US" sz="2400" b="0" i="1" smtClean="0">
                            <a:solidFill>
                              <a:schemeClr val="tx1"/>
                            </a:solidFill>
                            <a:latin typeface="Cambria Math" panose="02040503050406030204" pitchFamily="18" charset="0"/>
                            <a:cs typeface="Times New Roman" panose="02020603050405020304" pitchFamily="18" charset="0"/>
                          </a:rPr>
                          <m:t>2</m:t>
                        </m:r>
                      </m:den>
                    </m:f>
                  </m:oMath>
                </a14:m>
                <a:r>
                  <a:rPr lang="en-US" sz="2400" dirty="0" smtClean="0">
                    <a:solidFill>
                      <a:schemeClr val="tx1"/>
                    </a:solidFill>
                    <a:latin typeface="Times New Roman" panose="02020603050405020304" pitchFamily="18" charset="0"/>
                    <a:cs typeface="Times New Roman" panose="02020603050405020304" pitchFamily="18" charset="0"/>
                  </a:rPr>
                  <a:t> k </a:t>
                </a:r>
                <a14:m>
                  <m:oMath xmlns:m="http://schemas.openxmlformats.org/officeDocument/2006/math">
                    <m:sSup>
                      <m:sSupPr>
                        <m:ctrlPr>
                          <a:rPr lang="en-US" sz="2400" i="1" smtClean="0">
                            <a:solidFill>
                              <a:schemeClr val="tx1"/>
                            </a:solidFill>
                            <a:latin typeface="Cambria Math" panose="02040503050406030204" pitchFamily="18" charset="0"/>
                            <a:cs typeface="Times New Roman" panose="02020603050405020304" pitchFamily="18" charset="0"/>
                          </a:rPr>
                        </m:ctrlPr>
                      </m:sSupPr>
                      <m:e>
                        <m:r>
                          <a:rPr lang="en-US" sz="2400" b="0" i="1" smtClean="0">
                            <a:solidFill>
                              <a:schemeClr val="tx1"/>
                            </a:solidFill>
                            <a:latin typeface="Cambria Math" panose="02040503050406030204" pitchFamily="18" charset="0"/>
                            <a:cs typeface="Times New Roman" panose="02020603050405020304" pitchFamily="18" charset="0"/>
                          </a:rPr>
                          <m:t>𝑥</m:t>
                        </m:r>
                      </m:e>
                      <m:sup>
                        <m:r>
                          <a:rPr lang="en-US" sz="2400" b="0" i="1" smtClean="0">
                            <a:solidFill>
                              <a:schemeClr val="tx1"/>
                            </a:solidFill>
                            <a:latin typeface="Cambria Math" panose="02040503050406030204" pitchFamily="18" charset="0"/>
                            <a:cs typeface="Times New Roman" panose="02020603050405020304" pitchFamily="18" charset="0"/>
                          </a:rPr>
                          <m:t>2</m:t>
                        </m:r>
                      </m:sup>
                    </m:sSup>
                  </m:oMath>
                </a14:m>
                <a:r>
                  <a:rPr lang="en-US" sz="2400" dirty="0" smtClean="0">
                    <a:solidFill>
                      <a:schemeClr val="tx1"/>
                    </a:solidFill>
                    <a:latin typeface="Times New Roman" panose="02020603050405020304" pitchFamily="18" charset="0"/>
                    <a:cs typeface="Times New Roman" panose="02020603050405020304" pitchFamily="18" charset="0"/>
                  </a:rPr>
                  <a:t>,  Electric P.E=q V</a:t>
                </a:r>
              </a:p>
              <a:p>
                <a:pPr marL="342900" indent="-342900" algn="l">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pPr algn="l"/>
                <a:endParaRPr 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248194" y="796835"/>
                <a:ext cx="11612880" cy="5956662"/>
              </a:xfrm>
              <a:blipFill>
                <a:blip r:embed="rId2"/>
                <a:stretch>
                  <a:fillRect l="-577" t="-6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48194" y="929569"/>
            <a:ext cx="4661357" cy="3198294"/>
          </a:xfrm>
          <a:prstGeom prst="rect">
            <a:avLst/>
          </a:prstGeom>
        </p:spPr>
      </p:pic>
      <p:pic>
        <p:nvPicPr>
          <p:cNvPr id="7" name="Picture 6"/>
          <p:cNvPicPr>
            <a:picLocks noChangeAspect="1"/>
          </p:cNvPicPr>
          <p:nvPr/>
        </p:nvPicPr>
        <p:blipFill>
          <a:blip r:embed="rId4"/>
          <a:stretch>
            <a:fillRect/>
          </a:stretch>
        </p:blipFill>
        <p:spPr>
          <a:xfrm>
            <a:off x="6054634" y="89334"/>
            <a:ext cx="5107992" cy="4598125"/>
          </a:xfrm>
          <a:prstGeom prst="rect">
            <a:avLst/>
          </a:prstGeom>
        </p:spPr>
      </p:pic>
    </p:spTree>
    <p:extLst>
      <p:ext uri="{BB962C8B-B14F-4D97-AF65-F5344CB8AC3E}">
        <p14:creationId xmlns:p14="http://schemas.microsoft.com/office/powerpoint/2010/main" val="49849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additive="base">
                                        <p:cTn id="3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additive="base">
                                        <p:cTn id="3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additive="base">
                                        <p:cTn id="4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additive="base">
                                        <p:cTn id="4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additive="base">
                                        <p:cTn id="5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additive="base">
                                        <p:cTn id="6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 calcmode="lin" valueType="num">
                                      <p:cBhvr additive="base">
                                        <p:cTn id="7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anim calcmode="lin" valueType="num">
                                      <p:cBhvr additive="base">
                                        <p:cTn id="7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3">
                                            <p:txEl>
                                              <p:pRg st="9" end="9"/>
                                            </p:txEl>
                                          </p:spTgt>
                                        </p:tgtEl>
                                        <p:attrNameLst>
                                          <p:attrName>style.visibility</p:attrName>
                                        </p:attrNameLst>
                                      </p:cBhvr>
                                      <p:to>
                                        <p:strVal val="visible"/>
                                      </p:to>
                                    </p:set>
                                    <p:anim calcmode="lin" valueType="num">
                                      <p:cBhvr additive="base">
                                        <p:cTn id="8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3">
                                            <p:txEl>
                                              <p:pRg st="10" end="10"/>
                                            </p:txEl>
                                          </p:spTgt>
                                        </p:tgtEl>
                                        <p:attrNameLst>
                                          <p:attrName>style.visibility</p:attrName>
                                        </p:attrNameLst>
                                      </p:cBhvr>
                                      <p:to>
                                        <p:strVal val="visible"/>
                                      </p:to>
                                    </p:set>
                                    <p:anim calcmode="lin" valueType="num">
                                      <p:cBhvr additive="base">
                                        <p:cTn id="9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3">
                                            <p:txEl>
                                              <p:pRg st="11" end="11"/>
                                            </p:txEl>
                                          </p:spTgt>
                                        </p:tgtEl>
                                        <p:attrNameLst>
                                          <p:attrName>style.visibility</p:attrName>
                                        </p:attrNameLst>
                                      </p:cBhvr>
                                      <p:to>
                                        <p:strVal val="visible"/>
                                      </p:to>
                                    </p:set>
                                    <p:anim calcmode="lin" valueType="num">
                                      <p:cBhvr additive="base">
                                        <p:cTn id="96"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0" presetClass="exit" presetSubtype="0" fill="hold" nodeType="clickEffect">
                                  <p:stCondLst>
                                    <p:cond delay="0"/>
                                  </p:stCondLst>
                                  <p:childTnLst>
                                    <p:animEffect transition="out" filter="wedge">
                                      <p:cBhvr>
                                        <p:cTn id="101" dur="2000"/>
                                        <p:tgtEl>
                                          <p:spTgt spid="7"/>
                                        </p:tgtEl>
                                      </p:cBhvr>
                                    </p:animEffect>
                                    <p:set>
                                      <p:cBhvr>
                                        <p:cTn id="102"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7566"/>
            <a:ext cx="8596668" cy="627017"/>
          </a:xfrm>
        </p:spPr>
        <p:txBody>
          <a:bodyPr>
            <a:normAutofit fontScale="90000"/>
          </a:bodyPr>
          <a:lstStyle/>
          <a:p>
            <a:r>
              <a:rPr lang="en-US" dirty="0" smtClean="0">
                <a:latin typeface="Algerian" panose="04020705040A02060702" pitchFamily="82" charset="0"/>
              </a:rPr>
              <a:t>Work-Energy Theorem:</a:t>
            </a:r>
            <a:endParaRPr lang="en-US"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4" y="744583"/>
                <a:ext cx="10935546" cy="5917474"/>
              </a:xfrm>
            </p:spPr>
            <p:txBody>
              <a:bodyPr>
                <a:normAutofit lnSpcReduction="10000"/>
              </a:bodyPr>
              <a:lstStyle/>
              <a:p>
                <a:pPr>
                  <a:buFont typeface="Wingdings" panose="05000000000000000000" pitchFamily="2" charset="2"/>
                  <a:buChar char="v"/>
                </a:pPr>
                <a:r>
                  <a:rPr lang="en-US" sz="2000" b="1" dirty="0" smtClean="0">
                    <a:solidFill>
                      <a:srgbClr val="FF0000"/>
                    </a:solidFill>
                    <a:latin typeface="Times New Roman" panose="02020603050405020304" pitchFamily="18" charset="0"/>
                    <a:cs typeface="Times New Roman" panose="02020603050405020304" pitchFamily="18" charset="0"/>
                  </a:rPr>
                  <a:t>Statement</a:t>
                </a:r>
                <a:r>
                  <a:rPr lang="en-US" sz="2000" b="1" dirty="0" smtClean="0">
                    <a:latin typeface="Times New Roman" panose="02020603050405020304" pitchFamily="18" charset="0"/>
                    <a:cs typeface="Times New Roman" panose="02020603050405020304" pitchFamily="18" charset="0"/>
                  </a:rPr>
                  <a:t>: Work done on the body is equal to change in its energy. W=</a:t>
                </a:r>
                <a14:m>
                  <m:oMath xmlns:m="http://schemas.openxmlformats.org/officeDocument/2006/math">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𝑬</m:t>
                    </m:r>
                  </m:oMath>
                </a14:m>
                <a:endParaRPr lang="en-US" sz="2000"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000" b="1" dirty="0" smtClean="0">
                    <a:solidFill>
                      <a:srgbClr val="FF0000"/>
                    </a:solidFill>
                    <a:latin typeface="Times New Roman" panose="02020603050405020304" pitchFamily="18" charset="0"/>
                    <a:cs typeface="Times New Roman" panose="02020603050405020304" pitchFamily="18" charset="0"/>
                  </a:rPr>
                  <a:t>Proof</a:t>
                </a:r>
                <a:r>
                  <a:rPr lang="en-US" sz="2000" b="1" dirty="0" smtClean="0">
                    <a:latin typeface="Times New Roman" panose="02020603050405020304" pitchFamily="18" charset="0"/>
                    <a:cs typeface="Times New Roman" panose="02020603050405020304" pitchFamily="18" charset="0"/>
                  </a:rPr>
                  <a:t>: Consider a body of mass “m” is moving with velocity vi at position A. A constant force “F” acts on it for time “t” changes its velocity to vf to a new position B after covering a distance d, as in figure.</a:t>
                </a:r>
              </a:p>
              <a:p>
                <a:pPr>
                  <a:buFont typeface="Wingdings" panose="05000000000000000000" pitchFamily="2" charset="2"/>
                  <a:buChar char="v"/>
                </a:pPr>
                <a:r>
                  <a:rPr lang="en-US" sz="2000" b="1" dirty="0" smtClean="0">
                    <a:latin typeface="Times New Roman" panose="02020603050405020304" pitchFamily="18" charset="0"/>
                    <a:cs typeface="Times New Roman" panose="02020603050405020304" pitchFamily="18" charset="0"/>
                  </a:rPr>
                  <a:t>Work done in this activity is given by:</a:t>
                </a:r>
              </a:p>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W = F d                           (1)</a:t>
                </a:r>
              </a:p>
              <a:p>
                <a:pPr>
                  <a:buFont typeface="Wingdings" panose="05000000000000000000" pitchFamily="2" charset="2"/>
                  <a:buChar char="v"/>
                </a:pPr>
                <a:r>
                  <a:rPr lang="en-US" sz="2000" b="1" dirty="0" smtClean="0">
                    <a:latin typeface="Times New Roman" panose="02020603050405020304" pitchFamily="18" charset="0"/>
                    <a:cs typeface="Times New Roman" panose="02020603050405020304" pitchFamily="18" charset="0"/>
                  </a:rPr>
                  <a:t>By Newton’s IInd law of motion</a:t>
                </a:r>
              </a:p>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F=ma                               (2)</a:t>
                </a:r>
              </a:p>
              <a:p>
                <a:pPr>
                  <a:buFont typeface="Wingdings" panose="05000000000000000000" pitchFamily="2" charset="2"/>
                  <a:buChar char="v"/>
                </a:pPr>
                <a:r>
                  <a:rPr lang="en-US" sz="2000" b="1" dirty="0" smtClean="0">
                    <a:latin typeface="Times New Roman" panose="02020603050405020304" pitchFamily="18" charset="0"/>
                    <a:cs typeface="Times New Roman" panose="02020603050405020304" pitchFamily="18" charset="0"/>
                  </a:rPr>
                  <a:t>Using 3</a:t>
                </a:r>
                <a:r>
                  <a:rPr lang="en-US" sz="2000" b="1" baseline="30000" dirty="0" smtClean="0">
                    <a:latin typeface="Times New Roman" panose="02020603050405020304" pitchFamily="18" charset="0"/>
                    <a:cs typeface="Times New Roman" panose="02020603050405020304" pitchFamily="18" charset="0"/>
                  </a:rPr>
                  <a:t>rd</a:t>
                </a:r>
                <a:r>
                  <a:rPr lang="en-US" sz="2000" b="1" dirty="0" smtClean="0">
                    <a:latin typeface="Times New Roman" panose="02020603050405020304" pitchFamily="18" charset="0"/>
                    <a:cs typeface="Times New Roman" panose="02020603050405020304" pitchFamily="18" charset="0"/>
                  </a:rPr>
                  <a:t> equation of motion,   2 a d = </a:t>
                </a:r>
                <a14:m>
                  <m:oMath xmlns:m="http://schemas.openxmlformats.org/officeDocument/2006/math">
                    <m:sSup>
                      <m:sSupPr>
                        <m:ctrlPr>
                          <a:rPr lang="en-US" sz="2000" b="1"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𝒗𝒇</m:t>
                        </m:r>
                      </m:e>
                      <m:sup>
                        <m:r>
                          <a:rPr lang="en-US" sz="2000" b="1" i="1" smtClean="0">
                            <a:latin typeface="Cambria Math" panose="02040503050406030204" pitchFamily="18" charset="0"/>
                            <a:cs typeface="Times New Roman" panose="02020603050405020304" pitchFamily="18" charset="0"/>
                          </a:rPr>
                          <m:t>𝟐</m:t>
                        </m:r>
                        <m:r>
                          <a:rPr lang="en-US" sz="2000" b="1" i="1" smtClean="0">
                            <a:latin typeface="Cambria Math" panose="02040503050406030204" pitchFamily="18" charset="0"/>
                            <a:cs typeface="Times New Roman" panose="02020603050405020304" pitchFamily="18" charset="0"/>
                          </a:rPr>
                          <m:t>−</m:t>
                        </m:r>
                      </m:sup>
                    </m:sSup>
                    <m:sSup>
                      <m:sSupPr>
                        <m:ctrlPr>
                          <a:rPr lang="en-US" sz="2000" b="1"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𝒗𝒊</m:t>
                        </m:r>
                      </m:e>
                      <m:sup>
                        <m:r>
                          <a:rPr lang="en-US" sz="2000" b="1" i="1" smtClean="0">
                            <a:latin typeface="Cambria Math" panose="02040503050406030204" pitchFamily="18" charset="0"/>
                            <a:cs typeface="Times New Roman" panose="02020603050405020304" pitchFamily="18" charset="0"/>
                          </a:rPr>
                          <m:t>𝟐</m:t>
                        </m:r>
                      </m:sup>
                    </m:sSup>
                  </m:oMath>
                </a14:m>
                <a:r>
                  <a:rPr lang="en-US" sz="2000" b="1" dirty="0" smtClean="0">
                    <a:latin typeface="Times New Roman" panose="02020603050405020304" pitchFamily="18" charset="0"/>
                    <a:cs typeface="Times New Roman" panose="02020603050405020304" pitchFamily="18" charset="0"/>
                  </a:rPr>
                  <a:t> </a:t>
                </a:r>
              </a:p>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d = </a:t>
                </a:r>
                <a14:m>
                  <m:oMath xmlns:m="http://schemas.openxmlformats.org/officeDocument/2006/math">
                    <m:f>
                      <m:fPr>
                        <m:ctrlPr>
                          <a:rPr lang="en-US" sz="2000" b="1" i="1" smtClean="0">
                            <a:latin typeface="Cambria Math" panose="02040503050406030204" pitchFamily="18" charset="0"/>
                            <a:cs typeface="Times New Roman" panose="02020603050405020304" pitchFamily="18" charset="0"/>
                          </a:rPr>
                        </m:ctrlPr>
                      </m:fPr>
                      <m:num>
                        <m:sSup>
                          <m:sSupPr>
                            <m:ctrlPr>
                              <a:rPr lang="en-US" sz="2000" b="1"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𝒗𝒇</m:t>
                            </m:r>
                          </m:e>
                          <m:sup>
                            <m:r>
                              <a:rPr lang="en-US" sz="2000" b="1" i="1" smtClean="0">
                                <a:latin typeface="Cambria Math" panose="02040503050406030204" pitchFamily="18" charset="0"/>
                                <a:cs typeface="Times New Roman" panose="02020603050405020304" pitchFamily="18" charset="0"/>
                              </a:rPr>
                              <m:t>𝟐</m:t>
                            </m:r>
                          </m:sup>
                        </m:sSup>
                        <m:r>
                          <a:rPr lang="en-US" sz="2000" b="1" i="1" smtClean="0">
                            <a:latin typeface="Cambria Math" panose="02040503050406030204" pitchFamily="18" charset="0"/>
                            <a:cs typeface="Times New Roman" panose="02020603050405020304" pitchFamily="18" charset="0"/>
                          </a:rPr>
                          <m:t>−</m:t>
                        </m:r>
                        <m:sSup>
                          <m:sSupPr>
                            <m:ctrlPr>
                              <a:rPr lang="en-US" sz="2000" b="1"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𝒗𝒊</m:t>
                            </m:r>
                          </m:e>
                          <m:sup>
                            <m:r>
                              <a:rPr lang="en-US" sz="2000" b="1" i="1" smtClean="0">
                                <a:latin typeface="Cambria Math" panose="02040503050406030204" pitchFamily="18" charset="0"/>
                                <a:cs typeface="Times New Roman" panose="02020603050405020304" pitchFamily="18" charset="0"/>
                              </a:rPr>
                              <m:t>𝟐</m:t>
                            </m:r>
                          </m:sup>
                        </m:sSup>
                      </m:num>
                      <m:den>
                        <m:r>
                          <a:rPr lang="en-US" sz="2000" b="1" i="1" smtClean="0">
                            <a:latin typeface="Cambria Math" panose="02040503050406030204" pitchFamily="18" charset="0"/>
                            <a:cs typeface="Times New Roman" panose="02020603050405020304" pitchFamily="18" charset="0"/>
                          </a:rPr>
                          <m:t>𝟐</m:t>
                        </m:r>
                        <m:r>
                          <a:rPr lang="en-US" sz="2000" b="1" i="1" smtClean="0">
                            <a:latin typeface="Cambria Math" panose="02040503050406030204" pitchFamily="18" charset="0"/>
                            <a:cs typeface="Times New Roman" panose="02020603050405020304" pitchFamily="18" charset="0"/>
                          </a:rPr>
                          <m:t> </m:t>
                        </m:r>
                        <m:r>
                          <a:rPr lang="en-US" sz="2000" b="1" i="1" smtClean="0">
                            <a:latin typeface="Cambria Math" panose="02040503050406030204" pitchFamily="18" charset="0"/>
                            <a:cs typeface="Times New Roman" panose="02020603050405020304" pitchFamily="18" charset="0"/>
                          </a:rPr>
                          <m:t>𝒂</m:t>
                        </m:r>
                      </m:den>
                    </m:f>
                  </m:oMath>
                </a14:m>
                <a:r>
                  <a:rPr lang="en-US" sz="2000" b="1" dirty="0" smtClean="0">
                    <a:latin typeface="Times New Roman" panose="02020603050405020304" pitchFamily="18" charset="0"/>
                    <a:cs typeface="Times New Roman" panose="02020603050405020304" pitchFamily="18" charset="0"/>
                  </a:rPr>
                  <a:t>                               (3)</a:t>
                </a:r>
              </a:p>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Putting equation (2) and (3) in equation (1), we get</a:t>
                </a:r>
              </a:p>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W = (m a) ( </a:t>
                </a:r>
                <a14:m>
                  <m:oMath xmlns:m="http://schemas.openxmlformats.org/officeDocument/2006/math">
                    <m:f>
                      <m:fPr>
                        <m:ctrlPr>
                          <a:rPr lang="en-US" sz="2000" b="1" i="1" smtClean="0">
                            <a:latin typeface="Cambria Math" panose="02040503050406030204" pitchFamily="18" charset="0"/>
                            <a:cs typeface="Times New Roman" panose="02020603050405020304" pitchFamily="18" charset="0"/>
                          </a:rPr>
                        </m:ctrlPr>
                      </m:fPr>
                      <m:num>
                        <m:sSup>
                          <m:sSupPr>
                            <m:ctrlPr>
                              <a:rPr lang="en-US" sz="2000" b="1"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𝒗𝒇</m:t>
                            </m:r>
                          </m:e>
                          <m:sup>
                            <m:r>
                              <a:rPr lang="en-US" sz="2000" b="1" i="1" smtClean="0">
                                <a:latin typeface="Cambria Math" panose="02040503050406030204" pitchFamily="18" charset="0"/>
                                <a:cs typeface="Times New Roman" panose="02020603050405020304" pitchFamily="18" charset="0"/>
                              </a:rPr>
                              <m:t>𝟐</m:t>
                            </m:r>
                          </m:sup>
                        </m:sSup>
                        <m:r>
                          <a:rPr lang="en-US" sz="2000" b="1" i="1" smtClean="0">
                            <a:latin typeface="Cambria Math" panose="02040503050406030204" pitchFamily="18" charset="0"/>
                            <a:cs typeface="Times New Roman" panose="02020603050405020304" pitchFamily="18" charset="0"/>
                          </a:rPr>
                          <m:t>−</m:t>
                        </m:r>
                        <m:sSup>
                          <m:sSupPr>
                            <m:ctrlPr>
                              <a:rPr lang="en-US" sz="2000" b="1"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𝒗𝒊</m:t>
                            </m:r>
                          </m:e>
                          <m:sup>
                            <m:r>
                              <a:rPr lang="en-US" sz="2000" b="1" i="1" smtClean="0">
                                <a:latin typeface="Cambria Math" panose="02040503050406030204" pitchFamily="18" charset="0"/>
                                <a:cs typeface="Times New Roman" panose="02020603050405020304" pitchFamily="18" charset="0"/>
                              </a:rPr>
                              <m:t>𝟐</m:t>
                            </m:r>
                          </m:sup>
                        </m:sSup>
                      </m:num>
                      <m:den>
                        <m:r>
                          <a:rPr lang="en-US" sz="2000" b="1" i="1" smtClean="0">
                            <a:latin typeface="Cambria Math" panose="02040503050406030204" pitchFamily="18" charset="0"/>
                            <a:cs typeface="Times New Roman" panose="02020603050405020304" pitchFamily="18" charset="0"/>
                          </a:rPr>
                          <m:t>𝟐</m:t>
                        </m:r>
                        <m:r>
                          <a:rPr lang="en-US" sz="2000" b="1" i="1" smtClean="0">
                            <a:latin typeface="Cambria Math" panose="02040503050406030204" pitchFamily="18" charset="0"/>
                            <a:cs typeface="Times New Roman" panose="02020603050405020304" pitchFamily="18" charset="0"/>
                          </a:rPr>
                          <m:t> </m:t>
                        </m:r>
                        <m:r>
                          <a:rPr lang="en-US" sz="2000" b="1" i="1" smtClean="0">
                            <a:latin typeface="Cambria Math" panose="02040503050406030204" pitchFamily="18" charset="0"/>
                            <a:cs typeface="Times New Roman" panose="02020603050405020304" pitchFamily="18" charset="0"/>
                          </a:rPr>
                          <m:t>𝒂</m:t>
                        </m:r>
                      </m:den>
                    </m:f>
                    <m:r>
                      <a:rPr lang="en-US" sz="2000" b="1" i="1" smtClean="0">
                        <a:latin typeface="Cambria Math" panose="02040503050406030204" pitchFamily="18" charset="0"/>
                        <a:cs typeface="Times New Roman" panose="02020603050405020304" pitchFamily="18" charset="0"/>
                      </a:rPr>
                      <m:t>)</m:t>
                    </m:r>
                  </m:oMath>
                </a14:m>
                <a:r>
                  <a:rPr lang="en-US" sz="2000" b="1"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sz="2000" b="1" i="1" smtClean="0">
                            <a:latin typeface="Cambria Math" panose="02040503050406030204" pitchFamily="18" charset="0"/>
                            <a:cs typeface="Times New Roman" panose="02020603050405020304" pitchFamily="18" charset="0"/>
                          </a:rPr>
                        </m:ctrlPr>
                      </m:fPr>
                      <m:num>
                        <m:r>
                          <a:rPr lang="en-US" sz="2000" b="1" i="1" smtClean="0">
                            <a:latin typeface="Cambria Math" panose="02040503050406030204" pitchFamily="18" charset="0"/>
                            <a:cs typeface="Times New Roman" panose="02020603050405020304" pitchFamily="18" charset="0"/>
                          </a:rPr>
                          <m:t>𝟏</m:t>
                        </m:r>
                      </m:num>
                      <m:den>
                        <m:r>
                          <a:rPr lang="en-US" sz="2000" b="1" i="1" smtClean="0">
                            <a:latin typeface="Cambria Math" panose="02040503050406030204" pitchFamily="18" charset="0"/>
                            <a:cs typeface="Times New Roman" panose="02020603050405020304" pitchFamily="18" charset="0"/>
                          </a:rPr>
                          <m:t>𝟐</m:t>
                        </m:r>
                      </m:den>
                    </m:f>
                    <m:r>
                      <a:rPr lang="en-US" sz="2000" b="1" i="1" smtClean="0">
                        <a:latin typeface="Cambria Math" panose="02040503050406030204" pitchFamily="18" charset="0"/>
                        <a:cs typeface="Times New Roman" panose="02020603050405020304" pitchFamily="18" charset="0"/>
                      </a:rPr>
                      <m:t> </m:t>
                    </m:r>
                    <m:r>
                      <a:rPr lang="en-US" sz="2000" b="1" i="1" smtClean="0">
                        <a:latin typeface="Cambria Math" panose="02040503050406030204" pitchFamily="18" charset="0"/>
                        <a:cs typeface="Times New Roman" panose="02020603050405020304" pitchFamily="18" charset="0"/>
                      </a:rPr>
                      <m:t>𝒎</m:t>
                    </m:r>
                    <m:r>
                      <a:rPr lang="en-US" sz="2000" b="1" i="1" smtClean="0">
                        <a:latin typeface="Cambria Math" panose="02040503050406030204" pitchFamily="18" charset="0"/>
                        <a:cs typeface="Times New Roman" panose="02020603050405020304" pitchFamily="18" charset="0"/>
                      </a:rPr>
                      <m:t> (</m:t>
                    </m:r>
                    <m:sSup>
                      <m:sSupPr>
                        <m:ctrlPr>
                          <a:rPr lang="en-US" sz="2000" b="1"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𝑽𝑭</m:t>
                        </m:r>
                      </m:e>
                      <m:sup>
                        <m:r>
                          <a:rPr lang="en-US" sz="2000" b="1" i="1" smtClean="0">
                            <a:latin typeface="Cambria Math" panose="02040503050406030204" pitchFamily="18" charset="0"/>
                            <a:cs typeface="Times New Roman" panose="02020603050405020304" pitchFamily="18" charset="0"/>
                          </a:rPr>
                          <m:t>𝟐</m:t>
                        </m:r>
                      </m:sup>
                    </m:sSup>
                    <m:r>
                      <a:rPr lang="en-US" sz="2000" b="1" i="1" smtClean="0">
                        <a:latin typeface="Cambria Math" panose="02040503050406030204" pitchFamily="18" charset="0"/>
                        <a:cs typeface="Times New Roman" panose="02020603050405020304" pitchFamily="18" charset="0"/>
                      </a:rPr>
                      <m:t>−</m:t>
                    </m:r>
                    <m:sSup>
                      <m:sSupPr>
                        <m:ctrlPr>
                          <a:rPr lang="en-US" sz="2000" b="1"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𝑽𝑰</m:t>
                        </m:r>
                      </m:e>
                      <m:sup>
                        <m:r>
                          <a:rPr lang="en-US" sz="2000" b="1" i="1" smtClean="0">
                            <a:latin typeface="Cambria Math" panose="02040503050406030204" pitchFamily="18" charset="0"/>
                            <a:cs typeface="Times New Roman" panose="02020603050405020304" pitchFamily="18" charset="0"/>
                          </a:rPr>
                          <m:t>𝟐</m:t>
                        </m:r>
                        <m:r>
                          <a:rPr lang="en-US" sz="2000" b="1" i="1" smtClean="0">
                            <a:latin typeface="Cambria Math" panose="02040503050406030204" pitchFamily="18" charset="0"/>
                            <a:cs typeface="Times New Roman" panose="02020603050405020304" pitchFamily="18" charset="0"/>
                          </a:rPr>
                          <m:t>)</m:t>
                        </m:r>
                      </m:sup>
                    </m:sSup>
                    <m:r>
                      <a:rPr lang="en-US" sz="2000" b="1" i="1" smtClean="0">
                        <a:latin typeface="Cambria Math" panose="02040503050406030204" pitchFamily="18" charset="0"/>
                        <a:cs typeface="Times New Roman" panose="02020603050405020304" pitchFamily="18" charset="0"/>
                      </a:rPr>
                      <m:t>)</m:t>
                    </m:r>
                  </m:oMath>
                </a14:m>
                <a:r>
                  <a:rPr lang="en-US" sz="2000" b="1"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sz="2000" b="1" i="1" smtClean="0">
                            <a:latin typeface="Cambria Math" panose="02040503050406030204" pitchFamily="18" charset="0"/>
                            <a:cs typeface="Times New Roman" panose="02020603050405020304" pitchFamily="18" charset="0"/>
                          </a:rPr>
                        </m:ctrlPr>
                      </m:fPr>
                      <m:num>
                        <m:r>
                          <a:rPr lang="en-US" sz="2000" b="1" i="1" smtClean="0">
                            <a:latin typeface="Cambria Math" panose="02040503050406030204" pitchFamily="18" charset="0"/>
                            <a:cs typeface="Times New Roman" panose="02020603050405020304" pitchFamily="18" charset="0"/>
                          </a:rPr>
                          <m:t>𝟏</m:t>
                        </m:r>
                      </m:num>
                      <m:den>
                        <m:r>
                          <a:rPr lang="en-US" sz="2000" b="1" i="1" smtClean="0">
                            <a:latin typeface="Cambria Math" panose="02040503050406030204" pitchFamily="18" charset="0"/>
                            <a:cs typeface="Times New Roman" panose="02020603050405020304" pitchFamily="18" charset="0"/>
                          </a:rPr>
                          <m:t>𝟐</m:t>
                        </m:r>
                      </m:den>
                    </m:f>
                    <m:r>
                      <a:rPr lang="en-US" sz="2000" b="1" i="1" smtClean="0">
                        <a:latin typeface="Cambria Math" panose="02040503050406030204" pitchFamily="18" charset="0"/>
                        <a:cs typeface="Times New Roman" panose="02020603050405020304" pitchFamily="18" charset="0"/>
                      </a:rPr>
                      <m:t>𝒎</m:t>
                    </m:r>
                    <m:r>
                      <a:rPr lang="en-US" sz="2000" b="1" i="1" smtClean="0">
                        <a:latin typeface="Cambria Math" panose="02040503050406030204" pitchFamily="18" charset="0"/>
                        <a:cs typeface="Times New Roman" panose="02020603050405020304" pitchFamily="18" charset="0"/>
                      </a:rPr>
                      <m:t> </m:t>
                    </m:r>
                    <m:sSup>
                      <m:sSupPr>
                        <m:ctrlPr>
                          <a:rPr lang="en-US" sz="2000" b="1"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𝒗𝒇</m:t>
                        </m:r>
                      </m:e>
                      <m:sup>
                        <m:r>
                          <a:rPr lang="en-US" sz="2000" b="1" i="1" smtClean="0">
                            <a:latin typeface="Cambria Math" panose="02040503050406030204" pitchFamily="18" charset="0"/>
                            <a:cs typeface="Times New Roman" panose="02020603050405020304" pitchFamily="18" charset="0"/>
                          </a:rPr>
                          <m:t>𝟐</m:t>
                        </m:r>
                      </m:sup>
                    </m:sSup>
                    <m:r>
                      <a:rPr lang="en-US" sz="2000" b="1" i="1" smtClean="0">
                        <a:latin typeface="Cambria Math" panose="02040503050406030204" pitchFamily="18" charset="0"/>
                        <a:cs typeface="Times New Roman" panose="02020603050405020304" pitchFamily="18" charset="0"/>
                      </a:rPr>
                      <m:t> −</m:t>
                    </m:r>
                    <m:f>
                      <m:fPr>
                        <m:ctrlPr>
                          <a:rPr lang="en-US" sz="2000" b="1" i="1" smtClean="0">
                            <a:latin typeface="Cambria Math" panose="02040503050406030204" pitchFamily="18" charset="0"/>
                            <a:cs typeface="Times New Roman" panose="02020603050405020304" pitchFamily="18" charset="0"/>
                          </a:rPr>
                        </m:ctrlPr>
                      </m:fPr>
                      <m:num>
                        <m:r>
                          <a:rPr lang="en-US" sz="2000" b="1" i="1" smtClean="0">
                            <a:latin typeface="Cambria Math" panose="02040503050406030204" pitchFamily="18" charset="0"/>
                            <a:cs typeface="Times New Roman" panose="02020603050405020304" pitchFamily="18" charset="0"/>
                          </a:rPr>
                          <m:t>𝟏</m:t>
                        </m:r>
                      </m:num>
                      <m:den>
                        <m:r>
                          <a:rPr lang="en-US" sz="2000" b="1" i="1" smtClean="0">
                            <a:latin typeface="Cambria Math" panose="02040503050406030204" pitchFamily="18" charset="0"/>
                            <a:cs typeface="Times New Roman" panose="02020603050405020304" pitchFamily="18" charset="0"/>
                          </a:rPr>
                          <m:t>𝟐</m:t>
                        </m:r>
                      </m:den>
                    </m:f>
                    <m:r>
                      <a:rPr lang="en-US" sz="2000" b="1" i="1" smtClean="0">
                        <a:latin typeface="Cambria Math" panose="02040503050406030204" pitchFamily="18" charset="0"/>
                        <a:cs typeface="Times New Roman" panose="02020603050405020304" pitchFamily="18" charset="0"/>
                      </a:rPr>
                      <m:t>𝒎</m:t>
                    </m:r>
                    <m:r>
                      <a:rPr lang="en-US" sz="2000" b="1" i="1" smtClean="0">
                        <a:latin typeface="Cambria Math" panose="02040503050406030204" pitchFamily="18" charset="0"/>
                        <a:cs typeface="Times New Roman" panose="02020603050405020304" pitchFamily="18" charset="0"/>
                      </a:rPr>
                      <m:t> </m:t>
                    </m:r>
                    <m:sSup>
                      <m:sSupPr>
                        <m:ctrlPr>
                          <a:rPr lang="en-US" sz="2000" b="1"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𝒗𝒊</m:t>
                        </m:r>
                      </m:e>
                      <m:sup>
                        <m:r>
                          <a:rPr lang="en-US" sz="2000" b="1" i="1" smtClean="0">
                            <a:latin typeface="Cambria Math" panose="02040503050406030204" pitchFamily="18" charset="0"/>
                            <a:cs typeface="Times New Roman" panose="02020603050405020304" pitchFamily="18" charset="0"/>
                          </a:rPr>
                          <m:t>𝟐</m:t>
                        </m:r>
                      </m:sup>
                    </m:sSup>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𝑲</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𝑬𝒇</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𝑲</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𝑬𝒊</m:t>
                    </m:r>
                  </m:oMath>
                </a14:m>
                <a:r>
                  <a:rPr lang="en-US" sz="20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b="1" i="0"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1"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1" i="1" dirty="0" smtClean="0">
                        <a:latin typeface="Cambria Math" panose="02040503050406030204" pitchFamily="18" charset="0"/>
                        <a:ea typeface="Cambria Math" panose="02040503050406030204" pitchFamily="18" charset="0"/>
                        <a:cs typeface="Times New Roman" panose="02020603050405020304" pitchFamily="18" charset="0"/>
                      </a:rPr>
                      <m:t>𝑲</m:t>
                    </m:r>
                    <m:r>
                      <a:rPr lang="en-US" sz="2000" b="1"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1" i="1" dirty="0" smtClean="0">
                        <a:latin typeface="Cambria Math" panose="02040503050406030204" pitchFamily="18" charset="0"/>
                        <a:ea typeface="Cambria Math" panose="02040503050406030204" pitchFamily="18" charset="0"/>
                        <a:cs typeface="Times New Roman" panose="02020603050405020304" pitchFamily="18" charset="0"/>
                      </a:rPr>
                      <m:t>𝑬</m:t>
                    </m:r>
                    <m:r>
                      <a:rPr lang="en-US" sz="2000" b="1"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000"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000" b="1" dirty="0" smtClean="0">
                    <a:latin typeface="Times New Roman" panose="02020603050405020304" pitchFamily="18" charset="0"/>
                    <a:cs typeface="Times New Roman" panose="02020603050405020304" pitchFamily="18" charset="0"/>
                  </a:rPr>
                  <a:t>For G.P. E,  W= </a:t>
                </a:r>
                <a14:m>
                  <m:oMath xmlns:m="http://schemas.openxmlformats.org/officeDocument/2006/math">
                    <m:r>
                      <a:rPr lang="en-US"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𝑷</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𝑬</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000"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000" b="1" dirty="0" smtClean="0">
                    <a:latin typeface="Times New Roman" panose="02020603050405020304" pitchFamily="18" charset="0"/>
                    <a:cs typeface="Times New Roman" panose="02020603050405020304" pitchFamily="18" charset="0"/>
                  </a:rPr>
                  <a:t>In general,  W = </a:t>
                </a:r>
                <a14:m>
                  <m:oMath xmlns:m="http://schemas.openxmlformats.org/officeDocument/2006/math">
                    <m:r>
                      <a:rPr lang="en-US"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𝑷</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𝑬</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𝑲</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𝑬</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 = ∆</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𝑬</m:t>
                    </m:r>
                  </m:oMath>
                </a14:m>
                <a:endParaRPr lang="en-US" sz="2000" b="1"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4" y="744583"/>
                <a:ext cx="10935546" cy="5917474"/>
              </a:xfrm>
              <a:blipFill>
                <a:blip r:embed="rId2"/>
                <a:stretch>
                  <a:fillRect l="-223" t="-1030" r="-11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445172" y="2288584"/>
            <a:ext cx="3762375" cy="1209675"/>
          </a:xfrm>
          <a:prstGeom prst="rect">
            <a:avLst/>
          </a:prstGeom>
        </p:spPr>
      </p:pic>
      <p:cxnSp>
        <p:nvCxnSpPr>
          <p:cNvPr id="6" name="Straight Arrow Connector 5"/>
          <p:cNvCxnSpPr/>
          <p:nvPr/>
        </p:nvCxnSpPr>
        <p:spPr>
          <a:xfrm>
            <a:off x="2351314" y="2645227"/>
            <a:ext cx="12932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2351314" y="3498259"/>
            <a:ext cx="1156063" cy="35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2743200" y="4362995"/>
            <a:ext cx="15283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4"/>
          <a:stretch>
            <a:fillRect/>
          </a:stretch>
        </p:blipFill>
        <p:spPr>
          <a:xfrm>
            <a:off x="9032557" y="4125276"/>
            <a:ext cx="2905125" cy="1571625"/>
          </a:xfrm>
          <a:prstGeom prst="rect">
            <a:avLst/>
          </a:prstGeom>
        </p:spPr>
      </p:pic>
    </p:spTree>
    <p:extLst>
      <p:ext uri="{BB962C8B-B14F-4D97-AF65-F5344CB8AC3E}">
        <p14:creationId xmlns:p14="http://schemas.microsoft.com/office/powerpoint/2010/main" val="267872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 calcmode="lin" valueType="num">
                                      <p:cBhvr additive="base">
                                        <p:cTn id="6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anim calcmode="lin" valueType="num">
                                      <p:cBhvr additive="base">
                                        <p:cTn id="7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8" end="8"/>
                                            </p:txEl>
                                          </p:spTgt>
                                        </p:tgtEl>
                                        <p:attrNameLst>
                                          <p:attrName>style.visibility</p:attrName>
                                        </p:attrNameLst>
                                      </p:cBhvr>
                                      <p:to>
                                        <p:strVal val="visible"/>
                                      </p:to>
                                    </p:set>
                                    <p:anim calcmode="lin" valueType="num">
                                      <p:cBhvr additive="base">
                                        <p:cTn id="8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9" end="9"/>
                                            </p:txEl>
                                          </p:spTgt>
                                        </p:tgtEl>
                                        <p:attrNameLst>
                                          <p:attrName>style.visibility</p:attrName>
                                        </p:attrNameLst>
                                      </p:cBhvr>
                                      <p:to>
                                        <p:strVal val="visible"/>
                                      </p:to>
                                    </p:set>
                                    <p:anim calcmode="lin" valueType="num">
                                      <p:cBhvr additive="base">
                                        <p:cTn id="9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0" end="10"/>
                                            </p:txEl>
                                          </p:spTgt>
                                        </p:tgtEl>
                                        <p:attrNameLst>
                                          <p:attrName>style.visibility</p:attrName>
                                        </p:attrNameLst>
                                      </p:cBhvr>
                                      <p:to>
                                        <p:strVal val="visible"/>
                                      </p:to>
                                    </p:set>
                                    <p:anim calcmode="lin" valueType="num">
                                      <p:cBhvr additive="base">
                                        <p:cTn id="9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1"/>
                                        </p:tgtEl>
                                        <p:attrNameLst>
                                          <p:attrName>style.visibility</p:attrName>
                                        </p:attrNameLst>
                                      </p:cBhvr>
                                      <p:to>
                                        <p:strVal val="visible"/>
                                      </p:to>
                                    </p:set>
                                    <p:anim calcmode="lin" valueType="num">
                                      <p:cBhvr additive="base">
                                        <p:cTn id="103" dur="500" fill="hold"/>
                                        <p:tgtEl>
                                          <p:spTgt spid="11"/>
                                        </p:tgtEl>
                                        <p:attrNameLst>
                                          <p:attrName>ppt_x</p:attrName>
                                        </p:attrNameLst>
                                      </p:cBhvr>
                                      <p:tavLst>
                                        <p:tav tm="0">
                                          <p:val>
                                            <p:strVal val="#ppt_x"/>
                                          </p:val>
                                        </p:tav>
                                        <p:tav tm="100000">
                                          <p:val>
                                            <p:strVal val="#ppt_x"/>
                                          </p:val>
                                        </p:tav>
                                      </p:tavLst>
                                    </p:anim>
                                    <p:anim calcmode="lin" valueType="num">
                                      <p:cBhvr additive="base">
                                        <p:cTn id="10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3">
                                            <p:txEl>
                                              <p:pRg st="11" end="11"/>
                                            </p:txEl>
                                          </p:spTgt>
                                        </p:tgtEl>
                                        <p:attrNameLst>
                                          <p:attrName>style.visibility</p:attrName>
                                        </p:attrNameLst>
                                      </p:cBhvr>
                                      <p:to>
                                        <p:strVal val="visible"/>
                                      </p:to>
                                    </p:set>
                                    <p:anim calcmode="lin" valueType="num">
                                      <p:cBhvr additive="base">
                                        <p:cTn id="10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6" y="0"/>
            <a:ext cx="8734213" cy="600891"/>
          </a:xfrm>
        </p:spPr>
        <p:txBody>
          <a:bodyPr/>
          <a:lstStyle/>
          <a:p>
            <a:r>
              <a:rPr lang="en-US" sz="4000" dirty="0" smtClean="0">
                <a:latin typeface="Algerian" panose="04020705040A02060702" pitchFamily="82" charset="0"/>
              </a:rPr>
              <a:t>Law of Conservation of Energy</a:t>
            </a:r>
            <a:endParaRPr lang="en-US" sz="4000" dirty="0">
              <a:latin typeface="Algerian" panose="04020705040A02060702" pitchFamily="82" charset="0"/>
            </a:endParaRPr>
          </a:p>
        </p:txBody>
      </p:sp>
      <p:sp>
        <p:nvSpPr>
          <p:cNvPr id="3" name="Subtitle 2"/>
          <p:cNvSpPr>
            <a:spLocks noGrp="1"/>
          </p:cNvSpPr>
          <p:nvPr>
            <p:ph type="subTitle" idx="1"/>
          </p:nvPr>
        </p:nvSpPr>
        <p:spPr>
          <a:xfrm>
            <a:off x="287383" y="600891"/>
            <a:ext cx="11220994" cy="6257109"/>
          </a:xfrm>
        </p:spPr>
        <p:txBody>
          <a:bodyPr>
            <a:normAutofit fontScale="92500"/>
          </a:bodyPr>
          <a:lstStyle/>
          <a:p>
            <a:pPr marL="285750" indent="-285750" algn="l">
              <a:buFont typeface="Wingdings" panose="05000000000000000000" pitchFamily="2" charset="2"/>
              <a:buChar char="v"/>
            </a:pPr>
            <a:r>
              <a:rPr lang="en-US" b="1" dirty="0" smtClean="0">
                <a:solidFill>
                  <a:srgbClr val="FF0000"/>
                </a:solidFill>
                <a:latin typeface="Times New Roman" panose="02020603050405020304" pitchFamily="18" charset="0"/>
                <a:cs typeface="Times New Roman" panose="02020603050405020304" pitchFamily="18" charset="0"/>
              </a:rPr>
              <a:t>Statement</a:t>
            </a:r>
            <a:r>
              <a:rPr lang="en-US" b="1" dirty="0" smtClean="0">
                <a:latin typeface="Times New Roman" panose="02020603050405020304" pitchFamily="18" charset="0"/>
                <a:cs typeface="Times New Roman" panose="02020603050405020304" pitchFamily="18" charset="0"/>
              </a:rPr>
              <a:t>: </a:t>
            </a:r>
          </a:p>
          <a:p>
            <a:pPr marL="285750" indent="-285750" algn="l">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It states </a:t>
            </a:r>
            <a:r>
              <a:rPr lang="en-US" b="1" dirty="0">
                <a:latin typeface="Times New Roman" panose="02020603050405020304" pitchFamily="18" charset="0"/>
                <a:cs typeface="Times New Roman" panose="02020603050405020304" pitchFamily="18" charset="0"/>
              </a:rPr>
              <a:t>that energy can neither be created nor be destroyed. Although, it may be transformed from one form to another. </a:t>
            </a:r>
            <a:r>
              <a:rPr lang="en-US" b="1" dirty="0" smtClean="0">
                <a:latin typeface="Times New Roman" panose="02020603050405020304" pitchFamily="18" charset="0"/>
                <a:cs typeface="Times New Roman" panose="02020603050405020304" pitchFamily="18" charset="0"/>
              </a:rPr>
              <a:t>If </a:t>
            </a:r>
            <a:r>
              <a:rPr lang="en-US" b="1" dirty="0">
                <a:latin typeface="Times New Roman" panose="02020603050405020304" pitchFamily="18" charset="0"/>
                <a:cs typeface="Times New Roman" panose="02020603050405020304" pitchFamily="18" charset="0"/>
              </a:rPr>
              <a:t>you take all forms of energy into account, the total energy of an isolated system always remains constant. </a:t>
            </a:r>
            <a:endParaRPr lang="en-US" b="1" dirty="0" smtClean="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All </a:t>
            </a:r>
            <a:r>
              <a:rPr lang="en-US" b="1" dirty="0">
                <a:latin typeface="Times New Roman" panose="02020603050405020304" pitchFamily="18" charset="0"/>
                <a:cs typeface="Times New Roman" panose="02020603050405020304" pitchFamily="18" charset="0"/>
              </a:rPr>
              <a:t>the forms of energy follow the law of conservation of energy. In brief, the law of conservation of energy states </a:t>
            </a:r>
            <a:r>
              <a:rPr lang="en-US" b="1" dirty="0" smtClean="0">
                <a:latin typeface="Times New Roman" panose="02020603050405020304" pitchFamily="18" charset="0"/>
                <a:cs typeface="Times New Roman" panose="02020603050405020304" pitchFamily="18" charset="0"/>
              </a:rPr>
              <a:t>that</a:t>
            </a:r>
            <a:endParaRPr lang="en-US" b="1"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In </a:t>
            </a:r>
            <a:r>
              <a:rPr lang="en-US" b="1" dirty="0">
                <a:latin typeface="Times New Roman" panose="02020603050405020304" pitchFamily="18" charset="0"/>
                <a:cs typeface="Times New Roman" panose="02020603050405020304" pitchFamily="18" charset="0"/>
              </a:rPr>
              <a:t>a closed system, i.e., a system that is isolated from its surroundings, the total energy of the system is conserved.</a:t>
            </a:r>
          </a:p>
          <a:p>
            <a:pPr algn="l"/>
            <a:r>
              <a:rPr lang="en-US" b="1" dirty="0">
                <a:solidFill>
                  <a:srgbClr val="FF0000"/>
                </a:solidFill>
                <a:latin typeface="Times New Roman" panose="02020603050405020304" pitchFamily="18" charset="0"/>
                <a:cs typeface="Times New Roman" panose="02020603050405020304" pitchFamily="18" charset="0"/>
              </a:rPr>
              <a:t>Derivation</a:t>
            </a:r>
          </a:p>
          <a:p>
            <a:pPr marL="285750" indent="-285750" algn="l">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Considering the potential energy at the surface of the earth to be zero. Let us see an example of a fruit falling from a </a:t>
            </a:r>
            <a:r>
              <a:rPr lang="en-US" b="1" dirty="0" smtClean="0">
                <a:latin typeface="Times New Roman" panose="02020603050405020304" pitchFamily="18" charset="0"/>
                <a:cs typeface="Times New Roman" panose="02020603050405020304" pitchFamily="18" charset="0"/>
              </a:rPr>
              <a:t>tree.</a:t>
            </a:r>
            <a:endParaRPr lang="en-US" b="1"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Consider </a:t>
            </a:r>
            <a:r>
              <a:rPr lang="en-US" b="1" dirty="0">
                <a:latin typeface="Times New Roman" panose="02020603050405020304" pitchFamily="18" charset="0"/>
                <a:cs typeface="Times New Roman" panose="02020603050405020304" pitchFamily="18" charset="0"/>
              </a:rPr>
              <a:t>a point A, which is at height ‘H’ from the ground on the tree, the velocity of the fruit is zero hence potential energy is maximum </a:t>
            </a:r>
            <a:r>
              <a:rPr lang="en-US" b="1" dirty="0" smtClean="0">
                <a:latin typeface="Times New Roman" panose="02020603050405020304" pitchFamily="18" charset="0"/>
                <a:cs typeface="Times New Roman" panose="02020603050405020304" pitchFamily="18" charset="0"/>
              </a:rPr>
              <a:t>there.</a:t>
            </a:r>
            <a:endParaRPr lang="en-US" b="1"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E </a:t>
            </a:r>
            <a:r>
              <a:rPr lang="en-US" b="1" dirty="0">
                <a:latin typeface="Times New Roman" panose="02020603050405020304" pitchFamily="18" charset="0"/>
                <a:cs typeface="Times New Roman" panose="02020603050405020304" pitchFamily="18" charset="0"/>
              </a:rPr>
              <a:t>= mgH ———- (</a:t>
            </a:r>
            <a:r>
              <a:rPr lang="en-US" b="1" dirty="0" smtClean="0">
                <a:latin typeface="Times New Roman" panose="02020603050405020304" pitchFamily="18" charset="0"/>
                <a:cs typeface="Times New Roman" panose="02020603050405020304" pitchFamily="18" charset="0"/>
              </a:rPr>
              <a:t>1)</a:t>
            </a:r>
            <a:endParaRPr lang="en-US" b="1"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When </a:t>
            </a:r>
            <a:r>
              <a:rPr lang="en-US" b="1" dirty="0">
                <a:latin typeface="Times New Roman" panose="02020603050405020304" pitchFamily="18" charset="0"/>
                <a:cs typeface="Times New Roman" panose="02020603050405020304" pitchFamily="18" charset="0"/>
              </a:rPr>
              <a:t>the fruit falls, its potential energy decreases, and kinetic energy </a:t>
            </a:r>
            <a:r>
              <a:rPr lang="en-US" b="1" dirty="0" smtClean="0">
                <a:latin typeface="Times New Roman" panose="02020603050405020304" pitchFamily="18" charset="0"/>
                <a:cs typeface="Times New Roman" panose="02020603050405020304" pitchFamily="18" charset="0"/>
              </a:rPr>
              <a:t>increases.</a:t>
            </a:r>
            <a:endParaRPr lang="en-US" b="1"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At </a:t>
            </a:r>
            <a:r>
              <a:rPr lang="en-US" b="1" dirty="0">
                <a:latin typeface="Times New Roman" panose="02020603050405020304" pitchFamily="18" charset="0"/>
                <a:cs typeface="Times New Roman" panose="02020603050405020304" pitchFamily="18" charset="0"/>
              </a:rPr>
              <a:t>point B, which is near the bottom of the tree, the fruit is falling freely under gravity and is at a height X from the ground, and it has speed as it reaches point B. So, at this point, it will have both kinetic and potential </a:t>
            </a:r>
            <a:r>
              <a:rPr lang="en-US" b="1" dirty="0" smtClean="0">
                <a:latin typeface="Times New Roman" panose="02020603050405020304" pitchFamily="18" charset="0"/>
                <a:cs typeface="Times New Roman" panose="02020603050405020304" pitchFamily="18" charset="0"/>
              </a:rPr>
              <a:t>energy.</a:t>
            </a:r>
            <a:endParaRPr lang="en-US" b="1"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E </a:t>
            </a:r>
            <a:r>
              <a:rPr lang="en-US" b="1" dirty="0">
                <a:latin typeface="Times New Roman" panose="02020603050405020304" pitchFamily="18" charset="0"/>
                <a:cs typeface="Times New Roman" panose="02020603050405020304" pitchFamily="18" charset="0"/>
              </a:rPr>
              <a:t>= K.E + </a:t>
            </a:r>
            <a:r>
              <a:rPr lang="en-US" b="1" dirty="0" smtClean="0">
                <a:latin typeface="Times New Roman" panose="02020603050405020304" pitchFamily="18" charset="0"/>
                <a:cs typeface="Times New Roman" panose="02020603050405020304" pitchFamily="18" charset="0"/>
              </a:rPr>
              <a:t>P.E</a:t>
            </a:r>
            <a:endParaRPr lang="en-US" b="1"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P.E </a:t>
            </a:r>
            <a:r>
              <a:rPr lang="en-US" b="1" dirty="0">
                <a:latin typeface="Times New Roman" panose="02020603050405020304" pitchFamily="18" charset="0"/>
                <a:cs typeface="Times New Roman" panose="02020603050405020304" pitchFamily="18" charset="0"/>
              </a:rPr>
              <a:t>= mgX ——— (2</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l"/>
            <a:endParaRPr lang="en-US" dirty="0"/>
          </a:p>
        </p:txBody>
      </p:sp>
      <p:pic>
        <p:nvPicPr>
          <p:cNvPr id="4" name="Picture 3"/>
          <p:cNvPicPr>
            <a:picLocks noChangeAspect="1"/>
          </p:cNvPicPr>
          <p:nvPr/>
        </p:nvPicPr>
        <p:blipFill>
          <a:blip r:embed="rId2"/>
          <a:stretch>
            <a:fillRect/>
          </a:stretch>
        </p:blipFill>
        <p:spPr>
          <a:xfrm>
            <a:off x="8756048" y="285586"/>
            <a:ext cx="2587200" cy="3443859"/>
          </a:xfrm>
          <a:prstGeom prst="rect">
            <a:avLst/>
          </a:prstGeom>
        </p:spPr>
      </p:pic>
      <p:pic>
        <p:nvPicPr>
          <p:cNvPr id="5" name="Picture 4"/>
          <p:cNvPicPr>
            <a:picLocks noChangeAspect="1"/>
          </p:cNvPicPr>
          <p:nvPr/>
        </p:nvPicPr>
        <p:blipFill>
          <a:blip r:embed="rId3"/>
          <a:stretch>
            <a:fillRect/>
          </a:stretch>
        </p:blipFill>
        <p:spPr>
          <a:xfrm>
            <a:off x="5694263" y="600891"/>
            <a:ext cx="3061784" cy="3250202"/>
          </a:xfrm>
          <a:prstGeom prst="rect">
            <a:avLst/>
          </a:prstGeom>
        </p:spPr>
      </p:pic>
    </p:spTree>
    <p:extLst>
      <p:ext uri="{BB962C8B-B14F-4D97-AF65-F5344CB8AC3E}">
        <p14:creationId xmlns:p14="http://schemas.microsoft.com/office/powerpoint/2010/main" val="25603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0" presetClass="exit" presetSubtype="0" fill="hold" nodeType="clickEffect">
                                  <p:stCondLst>
                                    <p:cond delay="0"/>
                                  </p:stCondLst>
                                  <p:childTnLst>
                                    <p:animEffect transition="out" filter="wedge">
                                      <p:cBhvr>
                                        <p:cTn id="66" dur="2000"/>
                                        <p:tgtEl>
                                          <p:spTgt spid="4"/>
                                        </p:tgtEl>
                                      </p:cBhvr>
                                    </p:animEffect>
                                    <p:set>
                                      <p:cBhvr>
                                        <p:cTn id="67" dur="1" fill="hold">
                                          <p:stCondLst>
                                            <p:cond delay="1999"/>
                                          </p:stCondLst>
                                        </p:cTn>
                                        <p:tgtEl>
                                          <p:spTgt spid="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 calcmode="lin" valueType="num">
                                      <p:cBhvr additive="base">
                                        <p:cTn id="7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anim calcmode="lin" valueType="num">
                                      <p:cBhvr additive="base">
                                        <p:cTn id="7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3">
                                            <p:txEl>
                                              <p:pRg st="9" end="9"/>
                                            </p:txEl>
                                          </p:spTgt>
                                        </p:tgtEl>
                                        <p:attrNameLst>
                                          <p:attrName>style.visibility</p:attrName>
                                        </p:attrNameLst>
                                      </p:cBhvr>
                                      <p:to>
                                        <p:strVal val="visible"/>
                                      </p:to>
                                    </p:set>
                                    <p:anim calcmode="lin" valueType="num">
                                      <p:cBhvr additive="base">
                                        <p:cTn id="8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3">
                                            <p:txEl>
                                              <p:pRg st="10" end="10"/>
                                            </p:txEl>
                                          </p:spTgt>
                                        </p:tgtEl>
                                        <p:attrNameLst>
                                          <p:attrName>style.visibility</p:attrName>
                                        </p:attrNameLst>
                                      </p:cBhvr>
                                      <p:to>
                                        <p:strVal val="visible"/>
                                      </p:to>
                                    </p:set>
                                    <p:anim calcmode="lin" valueType="num">
                                      <p:cBhvr additive="base">
                                        <p:cTn id="9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3">
                                            <p:txEl>
                                              <p:pRg st="11" end="11"/>
                                            </p:txEl>
                                          </p:spTgt>
                                        </p:tgtEl>
                                        <p:attrNameLst>
                                          <p:attrName>style.visibility</p:attrName>
                                        </p:attrNameLst>
                                      </p:cBhvr>
                                      <p:to>
                                        <p:strVal val="visible"/>
                                      </p:to>
                                    </p:set>
                                    <p:anim calcmode="lin" valueType="num">
                                      <p:cBhvr additive="base">
                                        <p:cTn id="96"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0630"/>
            <a:ext cx="8596668" cy="548640"/>
          </a:xfrm>
        </p:spPr>
        <p:txBody>
          <a:bodyPr>
            <a:normAutofit fontScale="90000"/>
          </a:bodyPr>
          <a:lstStyle/>
          <a:p>
            <a:r>
              <a:rPr lang="en-US" dirty="0">
                <a:latin typeface="Algerian" panose="04020705040A02060702" pitchFamily="82" charset="0"/>
              </a:rPr>
              <a:t>Law of Conservation of Energy</a:t>
            </a:r>
          </a:p>
        </p:txBody>
      </p:sp>
      <p:sp>
        <p:nvSpPr>
          <p:cNvPr id="3" name="Content Placeholder 2"/>
          <p:cNvSpPr>
            <a:spLocks noGrp="1"/>
          </p:cNvSpPr>
          <p:nvPr>
            <p:ph idx="1"/>
          </p:nvPr>
        </p:nvSpPr>
        <p:spPr>
          <a:xfrm>
            <a:off x="222069" y="679271"/>
            <a:ext cx="10816045" cy="6035038"/>
          </a:xfrm>
        </p:spPr>
        <p:txBody>
          <a:bodyPr>
            <a:normAutofit/>
          </a:bodyPr>
          <a:lstStyle/>
          <a:p>
            <a:r>
              <a:rPr lang="en-US" dirty="0"/>
              <a:t>According to the third equation of motion,</a:t>
            </a:r>
          </a:p>
          <a:p>
            <a:r>
              <a:rPr lang="en-US" dirty="0"/>
              <a:t>K.E=mg(H-X)——– (3)</a:t>
            </a:r>
          </a:p>
          <a:p>
            <a:r>
              <a:rPr lang="en-US" dirty="0"/>
              <a:t>Using (1), (2) and (3)</a:t>
            </a:r>
          </a:p>
          <a:p>
            <a:r>
              <a:rPr lang="en-US" dirty="0"/>
              <a:t>E = mg(H – X) + mgX</a:t>
            </a:r>
          </a:p>
          <a:p>
            <a:r>
              <a:rPr lang="en-US" dirty="0"/>
              <a:t>E = mg(H – X + X)</a:t>
            </a:r>
          </a:p>
          <a:p>
            <a:r>
              <a:rPr lang="en-US" dirty="0"/>
              <a:t>E = mgH</a:t>
            </a:r>
          </a:p>
          <a:p>
            <a:r>
              <a:rPr lang="en-US" dirty="0"/>
              <a:t>Similarly, if we see the energy at point C, which is at the bottom of the tree, it will come out to be mgH. We can see as the fruit is falling to the bottom, here, potential energy is getting converted into kinetic energy. So there must be a point where kinetic energy becomes equal to potential energy. Suppose we need to find that height ‘x’ from the ground. We know at that point,</a:t>
            </a:r>
          </a:p>
          <a:p>
            <a:r>
              <a:rPr lang="en-US" dirty="0"/>
              <a:t>K.E = P.E</a:t>
            </a:r>
          </a:p>
          <a:p>
            <a:r>
              <a:rPr lang="en-US" dirty="0"/>
              <a:t>As the body is at height X from the ground,</a:t>
            </a:r>
          </a:p>
          <a:p>
            <a:r>
              <a:rPr lang="en-US" dirty="0"/>
              <a:t>P.E = mgX ——— (5)</a:t>
            </a:r>
          </a:p>
          <a:p>
            <a:r>
              <a:rPr lang="en-US" dirty="0"/>
              <a:t>Using (4) and (5) we get,</a:t>
            </a:r>
          </a:p>
          <a:p>
            <a:r>
              <a:rPr lang="en-US" dirty="0"/>
              <a:t>H/2 is referred to as the new height.</a:t>
            </a:r>
          </a:p>
        </p:txBody>
      </p:sp>
      <p:pic>
        <p:nvPicPr>
          <p:cNvPr id="4" name="Picture 3"/>
          <p:cNvPicPr>
            <a:picLocks noChangeAspect="1"/>
          </p:cNvPicPr>
          <p:nvPr/>
        </p:nvPicPr>
        <p:blipFill>
          <a:blip r:embed="rId2"/>
          <a:stretch>
            <a:fillRect/>
          </a:stretch>
        </p:blipFill>
        <p:spPr>
          <a:xfrm>
            <a:off x="8285389" y="223576"/>
            <a:ext cx="2752725" cy="2922123"/>
          </a:xfrm>
          <a:prstGeom prst="rect">
            <a:avLst/>
          </a:prstGeom>
        </p:spPr>
      </p:pic>
    </p:spTree>
    <p:extLst>
      <p:ext uri="{BB962C8B-B14F-4D97-AF65-F5344CB8AC3E}">
        <p14:creationId xmlns:p14="http://schemas.microsoft.com/office/powerpoint/2010/main" val="24016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additive="base">
                                        <p:cTn id="7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 calcmode="lin" valueType="num">
                                      <p:cBhvr additive="base">
                                        <p:cTn id="7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1" end="11"/>
                                            </p:txEl>
                                          </p:spTgt>
                                        </p:tgtEl>
                                        <p:attrNameLst>
                                          <p:attrName>style.visibility</p:attrName>
                                        </p:attrNameLst>
                                      </p:cBhvr>
                                      <p:to>
                                        <p:strVal val="visible"/>
                                      </p:to>
                                    </p:set>
                                    <p:anim calcmode="lin" valueType="num">
                                      <p:cBhvr additive="base">
                                        <p:cTn id="8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0"/>
            <a:ext cx="7766936" cy="692331"/>
          </a:xfrm>
        </p:spPr>
        <p:txBody>
          <a:bodyPr/>
          <a:lstStyle/>
          <a:p>
            <a:r>
              <a:rPr lang="en-US" sz="4000" dirty="0" smtClean="0">
                <a:latin typeface="Algerian" panose="04020705040A02060702" pitchFamily="82" charset="0"/>
              </a:rPr>
              <a:t>Sources of Energy</a:t>
            </a:r>
            <a:endParaRPr lang="en-US" sz="4000" dirty="0">
              <a:latin typeface="Algerian" panose="04020705040A02060702" pitchFamily="82" charset="0"/>
            </a:endParaRPr>
          </a:p>
        </p:txBody>
      </p:sp>
      <p:sp>
        <p:nvSpPr>
          <p:cNvPr id="3" name="Subtitle 2"/>
          <p:cNvSpPr>
            <a:spLocks noGrp="1"/>
          </p:cNvSpPr>
          <p:nvPr>
            <p:ph type="subTitle" idx="1"/>
          </p:nvPr>
        </p:nvSpPr>
        <p:spPr>
          <a:xfrm>
            <a:off x="1507067" y="522514"/>
            <a:ext cx="7766936" cy="5969725"/>
          </a:xfrm>
        </p:spPr>
        <p:txBody>
          <a:bodyPr/>
          <a:lstStyle/>
          <a:p>
            <a:pPr algn="l"/>
            <a:endParaRPr lang="en-US" dirty="0"/>
          </a:p>
        </p:txBody>
      </p:sp>
      <p:pic>
        <p:nvPicPr>
          <p:cNvPr id="4" name="Picture 3"/>
          <p:cNvPicPr>
            <a:picLocks noChangeAspect="1"/>
          </p:cNvPicPr>
          <p:nvPr/>
        </p:nvPicPr>
        <p:blipFill>
          <a:blip r:embed="rId2"/>
          <a:stretch>
            <a:fillRect/>
          </a:stretch>
        </p:blipFill>
        <p:spPr>
          <a:xfrm>
            <a:off x="4843175" y="138853"/>
            <a:ext cx="5578608" cy="6550580"/>
          </a:xfrm>
          <a:prstGeom prst="rect">
            <a:avLst/>
          </a:prstGeom>
        </p:spPr>
      </p:pic>
      <p:pic>
        <p:nvPicPr>
          <p:cNvPr id="5" name="Picture 4"/>
          <p:cNvPicPr>
            <a:picLocks noChangeAspect="1"/>
          </p:cNvPicPr>
          <p:nvPr/>
        </p:nvPicPr>
        <p:blipFill>
          <a:blip r:embed="rId3"/>
          <a:stretch>
            <a:fillRect/>
          </a:stretch>
        </p:blipFill>
        <p:spPr>
          <a:xfrm>
            <a:off x="1379466" y="692331"/>
            <a:ext cx="9514796" cy="5691621"/>
          </a:xfrm>
          <a:prstGeom prst="rect">
            <a:avLst/>
          </a:prstGeom>
        </p:spPr>
      </p:pic>
      <p:pic>
        <p:nvPicPr>
          <p:cNvPr id="6" name="Picture 5"/>
          <p:cNvPicPr>
            <a:picLocks noChangeAspect="1"/>
          </p:cNvPicPr>
          <p:nvPr/>
        </p:nvPicPr>
        <p:blipFill>
          <a:blip r:embed="rId4"/>
          <a:stretch>
            <a:fillRect/>
          </a:stretch>
        </p:blipFill>
        <p:spPr>
          <a:xfrm>
            <a:off x="2598844" y="774906"/>
            <a:ext cx="8574612" cy="5609046"/>
          </a:xfrm>
          <a:prstGeom prst="rect">
            <a:avLst/>
          </a:prstGeom>
        </p:spPr>
      </p:pic>
      <p:pic>
        <p:nvPicPr>
          <p:cNvPr id="7" name="Picture 6"/>
          <p:cNvPicPr>
            <a:picLocks noChangeAspect="1"/>
          </p:cNvPicPr>
          <p:nvPr/>
        </p:nvPicPr>
        <p:blipFill>
          <a:blip r:embed="rId5"/>
          <a:stretch>
            <a:fillRect/>
          </a:stretch>
        </p:blipFill>
        <p:spPr>
          <a:xfrm>
            <a:off x="3399795" y="3288056"/>
            <a:ext cx="4460945" cy="3095896"/>
          </a:xfrm>
          <a:prstGeom prst="rect">
            <a:avLst/>
          </a:prstGeom>
        </p:spPr>
      </p:pic>
      <p:pic>
        <p:nvPicPr>
          <p:cNvPr id="8" name="Picture 7"/>
          <p:cNvPicPr>
            <a:picLocks noChangeAspect="1"/>
          </p:cNvPicPr>
          <p:nvPr/>
        </p:nvPicPr>
        <p:blipFill>
          <a:blip r:embed="rId6"/>
          <a:stretch>
            <a:fillRect/>
          </a:stretch>
        </p:blipFill>
        <p:spPr>
          <a:xfrm>
            <a:off x="4645100" y="138853"/>
            <a:ext cx="4756504" cy="6236845"/>
          </a:xfrm>
          <a:prstGeom prst="rect">
            <a:avLst/>
          </a:prstGeom>
        </p:spPr>
      </p:pic>
      <p:pic>
        <p:nvPicPr>
          <p:cNvPr id="9" name="Picture 8"/>
          <p:cNvPicPr>
            <a:picLocks noChangeAspect="1"/>
          </p:cNvPicPr>
          <p:nvPr/>
        </p:nvPicPr>
        <p:blipFill>
          <a:blip r:embed="rId7"/>
          <a:stretch>
            <a:fillRect/>
          </a:stretch>
        </p:blipFill>
        <p:spPr>
          <a:xfrm>
            <a:off x="981610" y="1251954"/>
            <a:ext cx="5904540" cy="4543728"/>
          </a:xfrm>
          <a:prstGeom prst="rect">
            <a:avLst/>
          </a:prstGeom>
        </p:spPr>
      </p:pic>
    </p:spTree>
    <p:extLst>
      <p:ext uri="{BB962C8B-B14F-4D97-AF65-F5344CB8AC3E}">
        <p14:creationId xmlns:p14="http://schemas.microsoft.com/office/powerpoint/2010/main" val="207780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0" presetClass="exit" presetSubtype="0" fill="hold" nodeType="clickEffect">
                                  <p:stCondLst>
                                    <p:cond delay="0"/>
                                  </p:stCondLst>
                                  <p:childTnLst>
                                    <p:animEffect transition="out" filter="wedge">
                                      <p:cBhvr>
                                        <p:cTn id="18" dur="2000"/>
                                        <p:tgtEl>
                                          <p:spTgt spid="4"/>
                                        </p:tgtEl>
                                      </p:cBhvr>
                                    </p:animEffect>
                                    <p:set>
                                      <p:cBhvr>
                                        <p:cTn id="19" dur="1" fill="hold">
                                          <p:stCondLst>
                                            <p:cond delay="1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0" presetClass="exit" presetSubtype="0" fill="hold" nodeType="clickEffect">
                                  <p:stCondLst>
                                    <p:cond delay="0"/>
                                  </p:stCondLst>
                                  <p:childTnLst>
                                    <p:animEffect transition="out" filter="wedge">
                                      <p:cBhvr>
                                        <p:cTn id="29" dur="2000"/>
                                        <p:tgtEl>
                                          <p:spTgt spid="5"/>
                                        </p:tgtEl>
                                      </p:cBhvr>
                                    </p:animEffect>
                                    <p:set>
                                      <p:cBhvr>
                                        <p:cTn id="30" dur="1" fill="hold">
                                          <p:stCondLst>
                                            <p:cond delay="19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0" presetClass="exit" presetSubtype="0" fill="hold" nodeType="clickEffect">
                                  <p:stCondLst>
                                    <p:cond delay="0"/>
                                  </p:stCondLst>
                                  <p:childTnLst>
                                    <p:animEffect transition="out" filter="wedge">
                                      <p:cBhvr>
                                        <p:cTn id="40" dur="2000"/>
                                        <p:tgtEl>
                                          <p:spTgt spid="8"/>
                                        </p:tgtEl>
                                      </p:cBhvr>
                                    </p:animEffect>
                                    <p:set>
                                      <p:cBhvr>
                                        <p:cTn id="41" dur="1" fill="hold">
                                          <p:stCondLst>
                                            <p:cond delay="1999"/>
                                          </p:stCondLst>
                                        </p:cTn>
                                        <p:tgtEl>
                                          <p:spTgt spid="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xit" presetSubtype="0" fill="hold" nodeType="clickEffect">
                                  <p:stCondLst>
                                    <p:cond delay="0"/>
                                  </p:stCondLst>
                                  <p:childTnLst>
                                    <p:animEffect transition="out" filter="fade">
                                      <p:cBhvr>
                                        <p:cTn id="51" dur="1000"/>
                                        <p:tgtEl>
                                          <p:spTgt spid="9"/>
                                        </p:tgtEl>
                                      </p:cBhvr>
                                    </p:animEffect>
                                    <p:anim calcmode="lin" valueType="num">
                                      <p:cBhvr>
                                        <p:cTn id="52" dur="1000"/>
                                        <p:tgtEl>
                                          <p:spTgt spid="9"/>
                                        </p:tgtEl>
                                        <p:attrNameLst>
                                          <p:attrName>ppt_x</p:attrName>
                                        </p:attrNameLst>
                                      </p:cBhvr>
                                      <p:tavLst>
                                        <p:tav tm="0">
                                          <p:val>
                                            <p:strVal val="ppt_x"/>
                                          </p:val>
                                        </p:tav>
                                        <p:tav tm="100000">
                                          <p:val>
                                            <p:strVal val="ppt_x"/>
                                          </p:val>
                                        </p:tav>
                                      </p:tavLst>
                                    </p:anim>
                                    <p:anim calcmode="lin" valueType="num">
                                      <p:cBhvr>
                                        <p:cTn id="53" dur="1000"/>
                                        <p:tgtEl>
                                          <p:spTgt spid="9"/>
                                        </p:tgtEl>
                                        <p:attrNameLst>
                                          <p:attrName>ppt_y</p:attrName>
                                        </p:attrNameLst>
                                      </p:cBhvr>
                                      <p:tavLst>
                                        <p:tav tm="0">
                                          <p:val>
                                            <p:strVal val="ppt_y"/>
                                          </p:val>
                                        </p:tav>
                                        <p:tav tm="100000">
                                          <p:val>
                                            <p:strVal val="ppt_y+.1"/>
                                          </p:val>
                                        </p:tav>
                                      </p:tavLst>
                                    </p:anim>
                                    <p:set>
                                      <p:cBhvr>
                                        <p:cTn id="54" dur="1" fill="hold">
                                          <p:stCondLst>
                                            <p:cond delay="999"/>
                                          </p:stCondLst>
                                        </p:cTn>
                                        <p:tgtEl>
                                          <p:spTgt spid="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fill="hold"/>
                                        <p:tgtEl>
                                          <p:spTgt spid="6"/>
                                        </p:tgtEl>
                                        <p:attrNameLst>
                                          <p:attrName>ppt_x</p:attrName>
                                        </p:attrNameLst>
                                      </p:cBhvr>
                                      <p:tavLst>
                                        <p:tav tm="0">
                                          <p:val>
                                            <p:strVal val="#ppt_x"/>
                                          </p:val>
                                        </p:tav>
                                        <p:tav tm="100000">
                                          <p:val>
                                            <p:strVal val="#ppt_x"/>
                                          </p:val>
                                        </p:tav>
                                      </p:tavLst>
                                    </p:anim>
                                    <p:anim calcmode="lin" valueType="num">
                                      <p:cBhvr additive="base">
                                        <p:cTn id="6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8" presetClass="exit" presetSubtype="12" fill="hold" nodeType="clickEffect">
                                  <p:stCondLst>
                                    <p:cond delay="0"/>
                                  </p:stCondLst>
                                  <p:childTnLst>
                                    <p:animEffect transition="out" filter="strips(downLeft)">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 calcmode="lin" valueType="num">
                                      <p:cBhvr additive="base">
                                        <p:cTn id="70" dur="500" fill="hold"/>
                                        <p:tgtEl>
                                          <p:spTgt spid="7"/>
                                        </p:tgtEl>
                                        <p:attrNameLst>
                                          <p:attrName>ppt_x</p:attrName>
                                        </p:attrNameLst>
                                      </p:cBhvr>
                                      <p:tavLst>
                                        <p:tav tm="0">
                                          <p:val>
                                            <p:strVal val="#ppt_x"/>
                                          </p:val>
                                        </p:tav>
                                        <p:tav tm="100000">
                                          <p:val>
                                            <p:strVal val="#ppt_x"/>
                                          </p:val>
                                        </p:tav>
                                      </p:tavLst>
                                    </p:anim>
                                    <p:anim calcmode="lin" valueType="num">
                                      <p:cBhvr additive="base">
                                        <p:cTn id="7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xit" presetSubtype="10" fill="hold" nodeType="clickEffect">
                                  <p:stCondLst>
                                    <p:cond delay="0"/>
                                  </p:stCondLst>
                                  <p:childTnLst>
                                    <p:anim calcmode="lin" valueType="num">
                                      <p:cBhvr>
                                        <p:cTn id="75" dur="500"/>
                                        <p:tgtEl>
                                          <p:spTgt spid="7"/>
                                        </p:tgtEl>
                                        <p:attrNameLst>
                                          <p:attrName>ppt_w</p:attrName>
                                        </p:attrNameLst>
                                      </p:cBhvr>
                                      <p:tavLst>
                                        <p:tav tm="0">
                                          <p:val>
                                            <p:strVal val="ppt_w"/>
                                          </p:val>
                                        </p:tav>
                                        <p:tav tm="100000">
                                          <p:val>
                                            <p:fltVal val="0"/>
                                          </p:val>
                                        </p:tav>
                                      </p:tavLst>
                                    </p:anim>
                                    <p:anim calcmode="lin" valueType="num">
                                      <p:cBhvr>
                                        <p:cTn id="76" dur="500"/>
                                        <p:tgtEl>
                                          <p:spTgt spid="7"/>
                                        </p:tgtEl>
                                        <p:attrNameLst>
                                          <p:attrName>ppt_h</p:attrName>
                                        </p:attrNameLst>
                                      </p:cBhvr>
                                      <p:tavLst>
                                        <p:tav tm="0">
                                          <p:val>
                                            <p:strVal val="ppt_h"/>
                                          </p:val>
                                        </p:tav>
                                        <p:tav tm="100000">
                                          <p:val>
                                            <p:strVal val="ppt_h"/>
                                          </p:val>
                                        </p:tav>
                                      </p:tavLst>
                                    </p:anim>
                                    <p:set>
                                      <p:cBhvr>
                                        <p:cTn id="7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7566"/>
            <a:ext cx="8596668" cy="640080"/>
          </a:xfrm>
        </p:spPr>
        <p:txBody>
          <a:bodyPr>
            <a:normAutofit/>
          </a:bodyPr>
          <a:lstStyle/>
          <a:p>
            <a:r>
              <a:rPr lang="en-US" dirty="0" smtClean="0"/>
              <a:t>Conventional Sources of Energy</a:t>
            </a:r>
            <a:endParaRPr lang="en-US" dirty="0"/>
          </a:p>
        </p:txBody>
      </p:sp>
      <p:sp>
        <p:nvSpPr>
          <p:cNvPr id="3" name="Content Placeholder 2"/>
          <p:cNvSpPr>
            <a:spLocks noGrp="1"/>
          </p:cNvSpPr>
          <p:nvPr>
            <p:ph sz="half" idx="1"/>
          </p:nvPr>
        </p:nvSpPr>
        <p:spPr>
          <a:xfrm>
            <a:off x="235130" y="757646"/>
            <a:ext cx="5305057" cy="6100353"/>
          </a:xfrm>
        </p:spPr>
        <p:txBody>
          <a:bodyPr>
            <a:noAutofit/>
          </a:bodyPr>
          <a:lstStyle/>
          <a:p>
            <a:pPr marL="0" indent="0">
              <a:buNone/>
            </a:pPr>
            <a:r>
              <a:rPr lang="en-US" b="1" dirty="0">
                <a:solidFill>
                  <a:srgbClr val="FF0000"/>
                </a:solidFill>
                <a:latin typeface="Times New Roman" panose="02020603050405020304" pitchFamily="18" charset="0"/>
                <a:cs typeface="Times New Roman" panose="02020603050405020304" pitchFamily="18" charset="0"/>
              </a:rPr>
              <a:t>Biomass</a:t>
            </a:r>
          </a:p>
          <a:p>
            <a:r>
              <a:rPr lang="en-US" b="1" dirty="0">
                <a:latin typeface="Times New Roman" panose="02020603050405020304" pitchFamily="18" charset="0"/>
                <a:cs typeface="Times New Roman" panose="02020603050405020304" pitchFamily="18" charset="0"/>
              </a:rPr>
              <a:t>A renewable source of energy</a:t>
            </a:r>
          </a:p>
          <a:p>
            <a:r>
              <a:rPr lang="en-US" b="1" dirty="0">
                <a:latin typeface="Times New Roman" panose="02020603050405020304" pitchFamily="18" charset="0"/>
                <a:cs typeface="Times New Roman" panose="02020603050405020304" pitchFamily="18" charset="0"/>
              </a:rPr>
              <a:t>Plant and animal waste are their primary sources</a:t>
            </a:r>
          </a:p>
          <a:p>
            <a:r>
              <a:rPr lang="en-US" b="1" dirty="0">
                <a:latin typeface="Times New Roman" panose="02020603050405020304" pitchFamily="18" charset="0"/>
                <a:cs typeface="Times New Roman" panose="02020603050405020304" pitchFamily="18" charset="0"/>
              </a:rPr>
              <a:t>Energy from this source is obtained from the breaking of organic molecules during the process of photosynthesis</a:t>
            </a:r>
          </a:p>
          <a:p>
            <a:r>
              <a:rPr lang="en-US" b="1" dirty="0">
                <a:latin typeface="Times New Roman" panose="02020603050405020304" pitchFamily="18" charset="0"/>
                <a:cs typeface="Times New Roman" panose="02020603050405020304" pitchFamily="18" charset="0"/>
              </a:rPr>
              <a:t>It can either be used directly or converted into other forms for its convenient extraction</a:t>
            </a:r>
          </a:p>
          <a:p>
            <a:r>
              <a:rPr lang="en-US" b="1" dirty="0">
                <a:latin typeface="Times New Roman" panose="02020603050405020304" pitchFamily="18" charset="0"/>
                <a:cs typeface="Times New Roman" panose="02020603050405020304" pitchFamily="18" charset="0"/>
              </a:rPr>
              <a:t>Agricultural crops, forest raw materials, household waste, charcoal, agricultural waste, plant waste, and urban waste are some of its major by-products</a:t>
            </a:r>
          </a:p>
          <a:p>
            <a:r>
              <a:rPr lang="en-US" b="1" dirty="0">
                <a:latin typeface="Times New Roman" panose="02020603050405020304" pitchFamily="18" charset="0"/>
                <a:cs typeface="Times New Roman" panose="02020603050405020304" pitchFamily="18" charset="0"/>
              </a:rPr>
              <a:t>Biomass is used in power generation for domestic heating</a:t>
            </a:r>
          </a:p>
          <a:p>
            <a:r>
              <a:rPr lang="en-US" b="1" dirty="0">
                <a:latin typeface="Times New Roman" panose="02020603050405020304" pitchFamily="18" charset="0"/>
                <a:cs typeface="Times New Roman" panose="02020603050405020304" pitchFamily="18" charset="0"/>
              </a:rPr>
              <a:t>It is a clean fuel with community heating applications</a:t>
            </a:r>
          </a:p>
          <a:p>
            <a:r>
              <a:rPr lang="en-US" b="1" dirty="0">
                <a:latin typeface="Times New Roman" panose="02020603050405020304" pitchFamily="18" charset="0"/>
                <a:cs typeface="Times New Roman" panose="02020603050405020304" pitchFamily="18" charset="0"/>
              </a:rPr>
              <a:t>Burning of biomass releases bio-energy which finds key usage in sustainable development</a:t>
            </a:r>
          </a:p>
        </p:txBody>
      </p:sp>
      <p:sp>
        <p:nvSpPr>
          <p:cNvPr id="4" name="Content Placeholder 3"/>
          <p:cNvSpPr>
            <a:spLocks noGrp="1"/>
          </p:cNvSpPr>
          <p:nvPr>
            <p:ph sz="half" idx="2"/>
          </p:nvPr>
        </p:nvSpPr>
        <p:spPr>
          <a:xfrm>
            <a:off x="5540188" y="757646"/>
            <a:ext cx="6320118" cy="5799907"/>
          </a:xfrm>
        </p:spPr>
        <p:txBody>
          <a:bodyPr>
            <a:noAutofit/>
          </a:bodyPr>
          <a:lstStyle/>
          <a:p>
            <a:pPr marL="0" indent="0">
              <a:buNone/>
            </a:pPr>
            <a:r>
              <a:rPr lang="en-US" b="1" dirty="0">
                <a:solidFill>
                  <a:srgbClr val="FF0000"/>
                </a:solidFill>
                <a:latin typeface="Times New Roman" panose="02020603050405020304" pitchFamily="18" charset="0"/>
                <a:cs typeface="Times New Roman" panose="02020603050405020304" pitchFamily="18" charset="0"/>
              </a:rPr>
              <a:t>Coal</a:t>
            </a:r>
          </a:p>
          <a:p>
            <a:r>
              <a:rPr lang="en-US" sz="1600" b="1" dirty="0">
                <a:latin typeface="Times New Roman" panose="02020603050405020304" pitchFamily="18" charset="0"/>
                <a:cs typeface="Times New Roman" panose="02020603050405020304" pitchFamily="18" charset="0"/>
              </a:rPr>
              <a:t>There are around 148790 million tonnes of coal deposits in India.</a:t>
            </a:r>
          </a:p>
          <a:p>
            <a:r>
              <a:rPr lang="en-US" sz="1600" b="1" dirty="0" smtClean="0">
                <a:latin typeface="Times New Roman" panose="02020603050405020304" pitchFamily="18" charset="0"/>
                <a:cs typeface="Times New Roman" panose="02020603050405020304" pitchFamily="18" charset="0"/>
              </a:rPr>
              <a:t>Pakistan </a:t>
            </a:r>
            <a:r>
              <a:rPr lang="en-US" sz="1600" b="1" dirty="0">
                <a:latin typeface="Times New Roman" panose="02020603050405020304" pitchFamily="18" charset="0"/>
                <a:cs typeface="Times New Roman" panose="02020603050405020304" pitchFamily="18" charset="0"/>
              </a:rPr>
              <a:t>is the fourth-largest coal-producing industry in the world.</a:t>
            </a:r>
          </a:p>
          <a:p>
            <a:r>
              <a:rPr lang="en-US" sz="1600" b="1" dirty="0">
                <a:latin typeface="Times New Roman" panose="02020603050405020304" pitchFamily="18" charset="0"/>
                <a:cs typeface="Times New Roman" panose="02020603050405020304" pitchFamily="18" charset="0"/>
              </a:rPr>
              <a:t>Coal deposits are mainly in the states of Odisha, Bihar, Madhya Pradesh, and West Bengal.</a:t>
            </a:r>
          </a:p>
          <a:p>
            <a:r>
              <a:rPr lang="en-US" sz="1600" b="1" dirty="0">
                <a:latin typeface="Times New Roman" panose="02020603050405020304" pitchFamily="18" charset="0"/>
                <a:cs typeface="Times New Roman" panose="02020603050405020304" pitchFamily="18" charset="0"/>
              </a:rPr>
              <a:t>It features as an employment hub of 7 lakh workers</a:t>
            </a:r>
            <a:r>
              <a:rPr lang="en-US" sz="1600" b="1" dirty="0" smtClean="0">
                <a:latin typeface="Times New Roman" panose="02020603050405020304" pitchFamily="18" charset="0"/>
                <a:cs typeface="Times New Roman" panose="02020603050405020304" pitchFamily="18" charset="0"/>
              </a:rPr>
              <a:t>.</a:t>
            </a:r>
          </a:p>
          <a:p>
            <a:pPr marL="0" indent="0">
              <a:buNone/>
            </a:pPr>
            <a:r>
              <a:rPr lang="en-US" b="1" dirty="0">
                <a:solidFill>
                  <a:srgbClr val="FF0000"/>
                </a:solidFill>
                <a:latin typeface="Times New Roman" panose="02020603050405020304" pitchFamily="18" charset="0"/>
                <a:cs typeface="Times New Roman" panose="02020603050405020304" pitchFamily="18" charset="0"/>
              </a:rPr>
              <a:t>Oil and Natural Gas</a:t>
            </a:r>
          </a:p>
          <a:p>
            <a:r>
              <a:rPr lang="en-US" sz="1600" b="1" dirty="0">
                <a:latin typeface="Times New Roman" panose="02020603050405020304" pitchFamily="18" charset="0"/>
                <a:cs typeface="Times New Roman" panose="02020603050405020304" pitchFamily="18" charset="0"/>
              </a:rPr>
              <a:t>An important source of energy in India.</a:t>
            </a:r>
          </a:p>
          <a:p>
            <a:r>
              <a:rPr lang="en-US" sz="1600" b="1" dirty="0">
                <a:latin typeface="Times New Roman" panose="02020603050405020304" pitchFamily="18" charset="0"/>
                <a:cs typeface="Times New Roman" panose="02020603050405020304" pitchFamily="18" charset="0"/>
              </a:rPr>
              <a:t>Used in automobiles, trains, aircraft, and ships.</a:t>
            </a:r>
          </a:p>
          <a:p>
            <a:r>
              <a:rPr lang="en-US" sz="1600" b="1" dirty="0" smtClean="0">
                <a:latin typeface="Times New Roman" panose="02020603050405020304" pitchFamily="18" charset="0"/>
                <a:cs typeface="Times New Roman" panose="02020603050405020304" pitchFamily="18" charset="0"/>
              </a:rPr>
              <a:t>states in in Pakistan</a:t>
            </a: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Natural gas is a major source of commercial energy supply in Pakistan and its consumption has a large share in commercial </a:t>
            </a:r>
            <a:r>
              <a:rPr lang="en-US" sz="1600" b="1" dirty="0" smtClean="0">
                <a:latin typeface="Times New Roman" panose="02020603050405020304" pitchFamily="18" charset="0"/>
                <a:cs typeface="Times New Roman" panose="02020603050405020304" pitchFamily="18" charset="0"/>
              </a:rPr>
              <a:t>energy use</a:t>
            </a:r>
            <a:r>
              <a:rPr lang="en-US" sz="1600" b="1" dirty="0">
                <a:latin typeface="Times New Roman" panose="02020603050405020304" pitchFamily="18" charset="0"/>
                <a:cs typeface="Times New Roman" panose="02020603050405020304" pitchFamily="18" charset="0"/>
              </a:rPr>
              <a:t>. </a:t>
            </a:r>
            <a:endParaRPr lang="en-US" sz="1600" b="1" dirty="0" smtClean="0">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In </a:t>
            </a:r>
            <a:r>
              <a:rPr lang="en-US" sz="1600" b="1" dirty="0">
                <a:latin typeface="Times New Roman" panose="02020603050405020304" pitchFamily="18" charset="0"/>
                <a:cs typeface="Times New Roman" panose="02020603050405020304" pitchFamily="18" charset="0"/>
              </a:rPr>
              <a:t>Pakistan, natural gas was discovered approximately 60 years ago. These discoveries prompted the government and the </a:t>
            </a:r>
            <a:r>
              <a:rPr lang="en-US" sz="1600" b="1" dirty="0" smtClean="0">
                <a:latin typeface="Times New Roman" panose="02020603050405020304" pitchFamily="18" charset="0"/>
                <a:cs typeface="Times New Roman" panose="02020603050405020304" pitchFamily="18" charset="0"/>
              </a:rPr>
              <a:t>gas utilities </a:t>
            </a:r>
            <a:r>
              <a:rPr lang="en-US" sz="1600" b="1" dirty="0">
                <a:latin typeface="Times New Roman" panose="02020603050405020304" pitchFamily="18" charset="0"/>
                <a:cs typeface="Times New Roman" panose="02020603050405020304" pitchFamily="18" charset="0"/>
              </a:rPr>
              <a:t>to install large gas transmission and distribution networks. </a:t>
            </a:r>
            <a:endParaRPr lang="en-US" sz="1600" b="1" dirty="0" smtClean="0">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Pakistan </a:t>
            </a:r>
            <a:r>
              <a:rPr lang="en-US" sz="1600" b="1" dirty="0">
                <a:latin typeface="Times New Roman" panose="02020603050405020304" pitchFamily="18" charset="0"/>
                <a:cs typeface="Times New Roman" panose="02020603050405020304" pitchFamily="18" charset="0"/>
              </a:rPr>
              <a:t>opted for providing piped gas to all types of consumers right from the outset</a:t>
            </a:r>
          </a:p>
        </p:txBody>
      </p:sp>
      <p:pic>
        <p:nvPicPr>
          <p:cNvPr id="5" name="Picture 4"/>
          <p:cNvPicPr>
            <a:picLocks noChangeAspect="1"/>
          </p:cNvPicPr>
          <p:nvPr/>
        </p:nvPicPr>
        <p:blipFill>
          <a:blip r:embed="rId2"/>
          <a:stretch>
            <a:fillRect/>
          </a:stretch>
        </p:blipFill>
        <p:spPr>
          <a:xfrm>
            <a:off x="6338657" y="1495849"/>
            <a:ext cx="5433810" cy="3667822"/>
          </a:xfrm>
          <a:prstGeom prst="rect">
            <a:avLst/>
          </a:prstGeom>
        </p:spPr>
      </p:pic>
      <p:pic>
        <p:nvPicPr>
          <p:cNvPr id="6" name="Picture 5"/>
          <p:cNvPicPr>
            <a:picLocks noChangeAspect="1"/>
          </p:cNvPicPr>
          <p:nvPr/>
        </p:nvPicPr>
        <p:blipFill>
          <a:blip r:embed="rId3"/>
          <a:stretch>
            <a:fillRect/>
          </a:stretch>
        </p:blipFill>
        <p:spPr>
          <a:xfrm>
            <a:off x="5763709" y="561974"/>
            <a:ext cx="6315075" cy="6296025"/>
          </a:xfrm>
          <a:prstGeom prst="rect">
            <a:avLst/>
          </a:prstGeom>
        </p:spPr>
      </p:pic>
      <p:pic>
        <p:nvPicPr>
          <p:cNvPr id="7" name="Picture 6"/>
          <p:cNvPicPr>
            <a:picLocks noChangeAspect="1"/>
          </p:cNvPicPr>
          <p:nvPr/>
        </p:nvPicPr>
        <p:blipFill>
          <a:blip r:embed="rId4"/>
          <a:stretch>
            <a:fillRect/>
          </a:stretch>
        </p:blipFill>
        <p:spPr>
          <a:xfrm>
            <a:off x="1009528" y="2156084"/>
            <a:ext cx="7035913" cy="3451995"/>
          </a:xfrm>
          <a:prstGeom prst="rect">
            <a:avLst/>
          </a:prstGeom>
        </p:spPr>
      </p:pic>
      <p:pic>
        <p:nvPicPr>
          <p:cNvPr id="8" name="Picture 7"/>
          <p:cNvPicPr>
            <a:picLocks noChangeAspect="1"/>
          </p:cNvPicPr>
          <p:nvPr/>
        </p:nvPicPr>
        <p:blipFill>
          <a:blip r:embed="rId5"/>
          <a:stretch>
            <a:fillRect/>
          </a:stretch>
        </p:blipFill>
        <p:spPr>
          <a:xfrm>
            <a:off x="570572" y="1397726"/>
            <a:ext cx="5262106" cy="3279552"/>
          </a:xfrm>
          <a:prstGeom prst="rect">
            <a:avLst/>
          </a:prstGeom>
        </p:spPr>
      </p:pic>
      <p:pic>
        <p:nvPicPr>
          <p:cNvPr id="9" name="Picture 8"/>
          <p:cNvPicPr>
            <a:picLocks noChangeAspect="1"/>
          </p:cNvPicPr>
          <p:nvPr/>
        </p:nvPicPr>
        <p:blipFill>
          <a:blip r:embed="rId6"/>
          <a:stretch>
            <a:fillRect/>
          </a:stretch>
        </p:blipFill>
        <p:spPr>
          <a:xfrm>
            <a:off x="1840626" y="2937229"/>
            <a:ext cx="5827118" cy="3814876"/>
          </a:xfrm>
          <a:prstGeom prst="rect">
            <a:avLst/>
          </a:prstGeom>
        </p:spPr>
      </p:pic>
      <p:pic>
        <p:nvPicPr>
          <p:cNvPr id="10" name="Picture 9"/>
          <p:cNvPicPr>
            <a:picLocks noChangeAspect="1"/>
          </p:cNvPicPr>
          <p:nvPr/>
        </p:nvPicPr>
        <p:blipFill>
          <a:blip r:embed="rId7"/>
          <a:stretch>
            <a:fillRect/>
          </a:stretch>
        </p:blipFill>
        <p:spPr>
          <a:xfrm>
            <a:off x="2450908" y="2154580"/>
            <a:ext cx="5909625" cy="3320458"/>
          </a:xfrm>
          <a:prstGeom prst="rect">
            <a:avLst/>
          </a:prstGeom>
        </p:spPr>
      </p:pic>
      <p:pic>
        <p:nvPicPr>
          <p:cNvPr id="11" name="Picture 10"/>
          <p:cNvPicPr>
            <a:picLocks noChangeAspect="1"/>
          </p:cNvPicPr>
          <p:nvPr/>
        </p:nvPicPr>
        <p:blipFill>
          <a:blip r:embed="rId8"/>
          <a:stretch>
            <a:fillRect/>
          </a:stretch>
        </p:blipFill>
        <p:spPr>
          <a:xfrm>
            <a:off x="5269532" y="2502013"/>
            <a:ext cx="6182002" cy="3550474"/>
          </a:xfrm>
          <a:prstGeom prst="rect">
            <a:avLst/>
          </a:prstGeom>
        </p:spPr>
      </p:pic>
    </p:spTree>
    <p:extLst>
      <p:ext uri="{BB962C8B-B14F-4D97-AF65-F5344CB8AC3E}">
        <p14:creationId xmlns:p14="http://schemas.microsoft.com/office/powerpoint/2010/main" val="118307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6"/>
                                        </p:tgtEl>
                                        <p:attrNameLst>
                                          <p:attrName>ppt_w</p:attrName>
                                        </p:attrNameLst>
                                      </p:cBhvr>
                                      <p:tavLst>
                                        <p:tav tm="0">
                                          <p:val>
                                            <p:strVal val="ppt_w"/>
                                          </p:val>
                                        </p:tav>
                                        <p:tav tm="100000">
                                          <p:val>
                                            <p:fltVal val="0"/>
                                          </p:val>
                                        </p:tav>
                                      </p:tavLst>
                                    </p:anim>
                                    <p:anim calcmode="lin" valueType="num">
                                      <p:cBhvr>
                                        <p:cTn id="37" dur="500"/>
                                        <p:tgtEl>
                                          <p:spTgt spid="6"/>
                                        </p:tgtEl>
                                        <p:attrNameLst>
                                          <p:attrName>ppt_h</p:attrName>
                                        </p:attrNameLst>
                                      </p:cBhvr>
                                      <p:tavLst>
                                        <p:tav tm="0">
                                          <p:val>
                                            <p:strVal val="ppt_h"/>
                                          </p:val>
                                        </p:tav>
                                        <p:tav tm="100000">
                                          <p:val>
                                            <p:fltVal val="0"/>
                                          </p:val>
                                        </p:tav>
                                      </p:tavLst>
                                    </p:anim>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 calcmode="lin" valueType="num">
                                      <p:cBhvr additive="base">
                                        <p:cTn id="4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 calcmode="lin" valueType="num">
                                      <p:cBhvr additive="base">
                                        <p:cTn id="5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xit" presetSubtype="0" fill="hold" nodeType="clickEffect">
                                  <p:stCondLst>
                                    <p:cond delay="0"/>
                                  </p:stCondLst>
                                  <p:childTnLst>
                                    <p:animEffect transition="out" filter="fade">
                                      <p:cBhvr>
                                        <p:cTn id="61" dur="1000"/>
                                        <p:tgtEl>
                                          <p:spTgt spid="5"/>
                                        </p:tgtEl>
                                      </p:cBhvr>
                                    </p:animEffect>
                                    <p:anim calcmode="lin" valueType="num">
                                      <p:cBhvr>
                                        <p:cTn id="62" dur="1000"/>
                                        <p:tgtEl>
                                          <p:spTgt spid="5"/>
                                        </p:tgtEl>
                                        <p:attrNameLst>
                                          <p:attrName>ppt_x</p:attrName>
                                        </p:attrNameLst>
                                      </p:cBhvr>
                                      <p:tavLst>
                                        <p:tav tm="0">
                                          <p:val>
                                            <p:strVal val="ppt_x"/>
                                          </p:val>
                                        </p:tav>
                                        <p:tav tm="100000">
                                          <p:val>
                                            <p:strVal val="ppt_x"/>
                                          </p:val>
                                        </p:tav>
                                      </p:tavLst>
                                    </p:anim>
                                    <p:anim calcmode="lin" valueType="num">
                                      <p:cBhvr>
                                        <p:cTn id="63" dur="1000"/>
                                        <p:tgtEl>
                                          <p:spTgt spid="5"/>
                                        </p:tgtEl>
                                        <p:attrNameLst>
                                          <p:attrName>ppt_y</p:attrName>
                                        </p:attrNameLst>
                                      </p:cBhvr>
                                      <p:tavLst>
                                        <p:tav tm="0">
                                          <p:val>
                                            <p:strVal val="ppt_y"/>
                                          </p:val>
                                        </p:tav>
                                        <p:tav tm="100000">
                                          <p:val>
                                            <p:strVal val="ppt_y-.1"/>
                                          </p:val>
                                        </p:tav>
                                      </p:tavLst>
                                    </p:anim>
                                    <p:set>
                                      <p:cBhvr>
                                        <p:cTn id="64" dur="1" fill="hold">
                                          <p:stCondLst>
                                            <p:cond delay="999"/>
                                          </p:stCondLst>
                                        </p:cTn>
                                        <p:tgtEl>
                                          <p:spTgt spid="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5" end="5"/>
                                            </p:txEl>
                                          </p:spTgt>
                                        </p:tgtEl>
                                        <p:attrNameLst>
                                          <p:attrName>style.visibility</p:attrName>
                                        </p:attrNameLst>
                                      </p:cBhvr>
                                      <p:to>
                                        <p:strVal val="visible"/>
                                      </p:to>
                                    </p:set>
                                    <p:anim calcmode="lin" valueType="num">
                                      <p:cBhvr additive="base">
                                        <p:cTn id="6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
                                            <p:txEl>
                                              <p:pRg st="6" end="6"/>
                                            </p:txEl>
                                          </p:spTgt>
                                        </p:tgtEl>
                                        <p:attrNameLst>
                                          <p:attrName>style.visibility</p:attrName>
                                        </p:attrNameLst>
                                      </p:cBhvr>
                                      <p:to>
                                        <p:strVal val="visible"/>
                                      </p:to>
                                    </p:set>
                                    <p:anim calcmode="lin" valueType="num">
                                      <p:cBhvr additive="base">
                                        <p:cTn id="7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53" presetClass="exit" presetSubtype="32" fill="hold" nodeType="clickEffect">
                                  <p:stCondLst>
                                    <p:cond delay="0"/>
                                  </p:stCondLst>
                                  <p:childTnLst>
                                    <p:anim calcmode="lin" valueType="num">
                                      <p:cBhvr>
                                        <p:cTn id="86" dur="500"/>
                                        <p:tgtEl>
                                          <p:spTgt spid="11"/>
                                        </p:tgtEl>
                                        <p:attrNameLst>
                                          <p:attrName>ppt_w</p:attrName>
                                        </p:attrNameLst>
                                      </p:cBhvr>
                                      <p:tavLst>
                                        <p:tav tm="0">
                                          <p:val>
                                            <p:strVal val="ppt_w"/>
                                          </p:val>
                                        </p:tav>
                                        <p:tav tm="100000">
                                          <p:val>
                                            <p:fltVal val="0"/>
                                          </p:val>
                                        </p:tav>
                                      </p:tavLst>
                                    </p:anim>
                                    <p:anim calcmode="lin" valueType="num">
                                      <p:cBhvr>
                                        <p:cTn id="87" dur="500"/>
                                        <p:tgtEl>
                                          <p:spTgt spid="11"/>
                                        </p:tgtEl>
                                        <p:attrNameLst>
                                          <p:attrName>ppt_h</p:attrName>
                                        </p:attrNameLst>
                                      </p:cBhvr>
                                      <p:tavLst>
                                        <p:tav tm="0">
                                          <p:val>
                                            <p:strVal val="ppt_h"/>
                                          </p:val>
                                        </p:tav>
                                        <p:tav tm="100000">
                                          <p:val>
                                            <p:fltVal val="0"/>
                                          </p:val>
                                        </p:tav>
                                      </p:tavLst>
                                    </p:anim>
                                    <p:animEffect transition="out" filter="fade">
                                      <p:cBhvr>
                                        <p:cTn id="88" dur="500"/>
                                        <p:tgtEl>
                                          <p:spTgt spid="11"/>
                                        </p:tgtEl>
                                      </p:cBhvr>
                                    </p:animEffect>
                                    <p:set>
                                      <p:cBhvr>
                                        <p:cTn id="89" dur="1" fill="hold">
                                          <p:stCondLst>
                                            <p:cond delay="499"/>
                                          </p:stCondLst>
                                        </p:cTn>
                                        <p:tgtEl>
                                          <p:spTgt spid="11"/>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3">
                                            <p:txEl>
                                              <p:pRg st="7" end="7"/>
                                            </p:txEl>
                                          </p:spTgt>
                                        </p:tgtEl>
                                        <p:attrNameLst>
                                          <p:attrName>style.visibility</p:attrName>
                                        </p:attrNameLst>
                                      </p:cBhvr>
                                      <p:to>
                                        <p:strVal val="visible"/>
                                      </p:to>
                                    </p:set>
                                    <p:anim calcmode="lin" valueType="num">
                                      <p:cBhvr additive="base">
                                        <p:cTn id="9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3">
                                            <p:txEl>
                                              <p:pRg st="8" end="8"/>
                                            </p:txEl>
                                          </p:spTgt>
                                        </p:tgtEl>
                                        <p:attrNameLst>
                                          <p:attrName>style.visibility</p:attrName>
                                        </p:attrNameLst>
                                      </p:cBhvr>
                                      <p:to>
                                        <p:strVal val="visible"/>
                                      </p:to>
                                    </p:set>
                                    <p:anim calcmode="lin" valueType="num">
                                      <p:cBhvr additive="base">
                                        <p:cTn id="10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4">
                                            <p:txEl>
                                              <p:pRg st="0" end="0"/>
                                            </p:txEl>
                                          </p:spTgt>
                                        </p:tgtEl>
                                        <p:attrNameLst>
                                          <p:attrName>style.visibility</p:attrName>
                                        </p:attrNameLst>
                                      </p:cBhvr>
                                      <p:to>
                                        <p:strVal val="visible"/>
                                      </p:to>
                                    </p:set>
                                    <p:anim calcmode="lin" valueType="num">
                                      <p:cBhvr additive="base">
                                        <p:cTn id="10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4">
                                            <p:txEl>
                                              <p:pRg st="1" end="1"/>
                                            </p:txEl>
                                          </p:spTgt>
                                        </p:tgtEl>
                                        <p:attrNameLst>
                                          <p:attrName>style.visibility</p:attrName>
                                        </p:attrNameLst>
                                      </p:cBhvr>
                                      <p:to>
                                        <p:strVal val="visible"/>
                                      </p:to>
                                    </p:set>
                                    <p:anim calcmode="lin" valueType="num">
                                      <p:cBhvr additive="base">
                                        <p:cTn id="11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7"/>
                                        </p:tgtEl>
                                        <p:attrNameLst>
                                          <p:attrName>style.visibility</p:attrName>
                                        </p:attrNameLst>
                                      </p:cBhvr>
                                      <p:to>
                                        <p:strVal val="visible"/>
                                      </p:to>
                                    </p:set>
                                    <p:anim calcmode="lin" valueType="num">
                                      <p:cBhvr additive="base">
                                        <p:cTn id="118" dur="500" fill="hold"/>
                                        <p:tgtEl>
                                          <p:spTgt spid="7"/>
                                        </p:tgtEl>
                                        <p:attrNameLst>
                                          <p:attrName>ppt_x</p:attrName>
                                        </p:attrNameLst>
                                      </p:cBhvr>
                                      <p:tavLst>
                                        <p:tav tm="0">
                                          <p:val>
                                            <p:strVal val="#ppt_x"/>
                                          </p:val>
                                        </p:tav>
                                        <p:tav tm="100000">
                                          <p:val>
                                            <p:strVal val="#ppt_x"/>
                                          </p:val>
                                        </p:tav>
                                      </p:tavLst>
                                    </p:anim>
                                    <p:anim calcmode="lin" valueType="num">
                                      <p:cBhvr additive="base">
                                        <p:cTn id="1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55" presetClass="exit" presetSubtype="0" fill="hold" grpId="0" nodeType="clickEffect">
                                  <p:stCondLst>
                                    <p:cond delay="0"/>
                                  </p:stCondLst>
                                  <p:childTnLst>
                                    <p:anim calcmode="lin" valueType="num">
                                      <p:cBhvr>
                                        <p:cTn id="123" dur="1000"/>
                                        <p:tgtEl>
                                          <p:spTgt spid="4">
                                            <p:txEl>
                                              <p:pRg st="0" end="0"/>
                                            </p:txEl>
                                          </p:spTgt>
                                        </p:tgtEl>
                                        <p:attrNameLst>
                                          <p:attrName>ppt_w</p:attrName>
                                        </p:attrNameLst>
                                      </p:cBhvr>
                                      <p:tavLst>
                                        <p:tav tm="0">
                                          <p:val>
                                            <p:strVal val="ppt_w"/>
                                          </p:val>
                                        </p:tav>
                                        <p:tav tm="100000">
                                          <p:val>
                                            <p:strVal val="ppt_w*0.70"/>
                                          </p:val>
                                        </p:tav>
                                      </p:tavLst>
                                    </p:anim>
                                    <p:anim calcmode="lin" valueType="num">
                                      <p:cBhvr>
                                        <p:cTn id="124" dur="1000"/>
                                        <p:tgtEl>
                                          <p:spTgt spid="4">
                                            <p:txEl>
                                              <p:pRg st="0" end="0"/>
                                            </p:txEl>
                                          </p:spTgt>
                                        </p:tgtEl>
                                        <p:attrNameLst>
                                          <p:attrName>ppt_h</p:attrName>
                                        </p:attrNameLst>
                                      </p:cBhvr>
                                      <p:tavLst>
                                        <p:tav tm="0">
                                          <p:val>
                                            <p:strVal val="ppt_h"/>
                                          </p:val>
                                        </p:tav>
                                        <p:tav tm="100000">
                                          <p:val>
                                            <p:strVal val="ppt_h"/>
                                          </p:val>
                                        </p:tav>
                                      </p:tavLst>
                                    </p:anim>
                                    <p:animEffect transition="out" filter="fade">
                                      <p:cBhvr>
                                        <p:cTn id="125" dur="1000"/>
                                        <p:tgtEl>
                                          <p:spTgt spid="4">
                                            <p:txEl>
                                              <p:pRg st="0" end="0"/>
                                            </p:txEl>
                                          </p:spTgt>
                                        </p:tgtEl>
                                      </p:cBhvr>
                                    </p:animEffect>
                                    <p:set>
                                      <p:cBhvr>
                                        <p:cTn id="126" dur="1" fill="hold">
                                          <p:stCondLst>
                                            <p:cond delay="999"/>
                                          </p:stCondLst>
                                        </p:cTn>
                                        <p:tgtEl>
                                          <p:spTgt spid="4">
                                            <p:txEl>
                                              <p:pRg st="0" end="0"/>
                                            </p:txEl>
                                          </p:spTgt>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55" presetClass="exit" presetSubtype="0" fill="hold" grpId="0" nodeType="clickEffect">
                                  <p:stCondLst>
                                    <p:cond delay="0"/>
                                  </p:stCondLst>
                                  <p:childTnLst>
                                    <p:anim calcmode="lin" valueType="num">
                                      <p:cBhvr>
                                        <p:cTn id="130" dur="1000"/>
                                        <p:tgtEl>
                                          <p:spTgt spid="4">
                                            <p:txEl>
                                              <p:pRg st="1" end="1"/>
                                            </p:txEl>
                                          </p:spTgt>
                                        </p:tgtEl>
                                        <p:attrNameLst>
                                          <p:attrName>ppt_w</p:attrName>
                                        </p:attrNameLst>
                                      </p:cBhvr>
                                      <p:tavLst>
                                        <p:tav tm="0">
                                          <p:val>
                                            <p:strVal val="ppt_w"/>
                                          </p:val>
                                        </p:tav>
                                        <p:tav tm="100000">
                                          <p:val>
                                            <p:strVal val="ppt_w*0.70"/>
                                          </p:val>
                                        </p:tav>
                                      </p:tavLst>
                                    </p:anim>
                                    <p:anim calcmode="lin" valueType="num">
                                      <p:cBhvr>
                                        <p:cTn id="131" dur="1000"/>
                                        <p:tgtEl>
                                          <p:spTgt spid="4">
                                            <p:txEl>
                                              <p:pRg st="1" end="1"/>
                                            </p:txEl>
                                          </p:spTgt>
                                        </p:tgtEl>
                                        <p:attrNameLst>
                                          <p:attrName>ppt_h</p:attrName>
                                        </p:attrNameLst>
                                      </p:cBhvr>
                                      <p:tavLst>
                                        <p:tav tm="0">
                                          <p:val>
                                            <p:strVal val="ppt_h"/>
                                          </p:val>
                                        </p:tav>
                                        <p:tav tm="100000">
                                          <p:val>
                                            <p:strVal val="ppt_h"/>
                                          </p:val>
                                        </p:tav>
                                      </p:tavLst>
                                    </p:anim>
                                    <p:animEffect transition="out" filter="fade">
                                      <p:cBhvr>
                                        <p:cTn id="132" dur="1000"/>
                                        <p:tgtEl>
                                          <p:spTgt spid="4">
                                            <p:txEl>
                                              <p:pRg st="1" end="1"/>
                                            </p:txEl>
                                          </p:spTgt>
                                        </p:tgtEl>
                                      </p:cBhvr>
                                    </p:animEffect>
                                    <p:set>
                                      <p:cBhvr>
                                        <p:cTn id="133" dur="1" fill="hold">
                                          <p:stCondLst>
                                            <p:cond delay="999"/>
                                          </p:stCondLst>
                                        </p:cTn>
                                        <p:tgtEl>
                                          <p:spTgt spid="4">
                                            <p:txEl>
                                              <p:pRg st="1" end="1"/>
                                            </p:txEl>
                                          </p:spTgt>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4">
                                            <p:txEl>
                                              <p:pRg st="2" end="2"/>
                                            </p:txEl>
                                          </p:spTgt>
                                        </p:tgtEl>
                                        <p:attrNameLst>
                                          <p:attrName>style.visibility</p:attrName>
                                        </p:attrNameLst>
                                      </p:cBhvr>
                                      <p:to>
                                        <p:strVal val="visible"/>
                                      </p:to>
                                    </p:set>
                                    <p:anim calcmode="lin" valueType="num">
                                      <p:cBhvr additive="base">
                                        <p:cTn id="13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3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4">
                                            <p:txEl>
                                              <p:pRg st="3" end="3"/>
                                            </p:txEl>
                                          </p:spTgt>
                                        </p:tgtEl>
                                        <p:attrNameLst>
                                          <p:attrName>style.visibility</p:attrName>
                                        </p:attrNameLst>
                                      </p:cBhvr>
                                      <p:to>
                                        <p:strVal val="visible"/>
                                      </p:to>
                                    </p:set>
                                    <p:anim calcmode="lin" valueType="num">
                                      <p:cBhvr additive="base">
                                        <p:cTn id="14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4">
                                            <p:txEl>
                                              <p:pRg st="4" end="4"/>
                                            </p:txEl>
                                          </p:spTgt>
                                        </p:tgtEl>
                                        <p:attrNameLst>
                                          <p:attrName>style.visibility</p:attrName>
                                        </p:attrNameLst>
                                      </p:cBhvr>
                                      <p:to>
                                        <p:strVal val="visible"/>
                                      </p:to>
                                    </p:set>
                                    <p:anim calcmode="lin" valueType="num">
                                      <p:cBhvr additive="base">
                                        <p:cTn id="15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51"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55" presetClass="exit" presetSubtype="0" fill="hold" grpId="0" nodeType="clickEffect">
                                  <p:stCondLst>
                                    <p:cond delay="0"/>
                                  </p:stCondLst>
                                  <p:childTnLst>
                                    <p:anim calcmode="lin" valueType="num">
                                      <p:cBhvr>
                                        <p:cTn id="155" dur="1000"/>
                                        <p:tgtEl>
                                          <p:spTgt spid="4">
                                            <p:txEl>
                                              <p:pRg st="5" end="5"/>
                                            </p:txEl>
                                          </p:spTgt>
                                        </p:tgtEl>
                                        <p:attrNameLst>
                                          <p:attrName>ppt_w</p:attrName>
                                        </p:attrNameLst>
                                      </p:cBhvr>
                                      <p:tavLst>
                                        <p:tav tm="0">
                                          <p:val>
                                            <p:strVal val="ppt_w"/>
                                          </p:val>
                                        </p:tav>
                                        <p:tav tm="100000">
                                          <p:val>
                                            <p:strVal val="ppt_w*0.70"/>
                                          </p:val>
                                        </p:tav>
                                      </p:tavLst>
                                    </p:anim>
                                    <p:anim calcmode="lin" valueType="num">
                                      <p:cBhvr>
                                        <p:cTn id="156" dur="1000"/>
                                        <p:tgtEl>
                                          <p:spTgt spid="4">
                                            <p:txEl>
                                              <p:pRg st="5" end="5"/>
                                            </p:txEl>
                                          </p:spTgt>
                                        </p:tgtEl>
                                        <p:attrNameLst>
                                          <p:attrName>ppt_h</p:attrName>
                                        </p:attrNameLst>
                                      </p:cBhvr>
                                      <p:tavLst>
                                        <p:tav tm="0">
                                          <p:val>
                                            <p:strVal val="ppt_h"/>
                                          </p:val>
                                        </p:tav>
                                        <p:tav tm="100000">
                                          <p:val>
                                            <p:strVal val="ppt_h"/>
                                          </p:val>
                                        </p:tav>
                                      </p:tavLst>
                                    </p:anim>
                                    <p:animEffect transition="out" filter="fade">
                                      <p:cBhvr>
                                        <p:cTn id="157" dur="1000"/>
                                        <p:tgtEl>
                                          <p:spTgt spid="4">
                                            <p:txEl>
                                              <p:pRg st="5" end="5"/>
                                            </p:txEl>
                                          </p:spTgt>
                                        </p:tgtEl>
                                      </p:cBhvr>
                                    </p:animEffect>
                                    <p:set>
                                      <p:cBhvr>
                                        <p:cTn id="158" dur="1" fill="hold">
                                          <p:stCondLst>
                                            <p:cond delay="999"/>
                                          </p:stCondLst>
                                        </p:cTn>
                                        <p:tgtEl>
                                          <p:spTgt spid="4">
                                            <p:txEl>
                                              <p:pRg st="5" end="5"/>
                                            </p:txEl>
                                          </p:spTgt>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55" presetClass="exit" presetSubtype="0" fill="hold" grpId="0" nodeType="clickEffect">
                                  <p:stCondLst>
                                    <p:cond delay="0"/>
                                  </p:stCondLst>
                                  <p:childTnLst>
                                    <p:anim calcmode="lin" valueType="num">
                                      <p:cBhvr>
                                        <p:cTn id="162" dur="1000"/>
                                        <p:tgtEl>
                                          <p:spTgt spid="4">
                                            <p:txEl>
                                              <p:pRg st="6" end="6"/>
                                            </p:txEl>
                                          </p:spTgt>
                                        </p:tgtEl>
                                        <p:attrNameLst>
                                          <p:attrName>ppt_w</p:attrName>
                                        </p:attrNameLst>
                                      </p:cBhvr>
                                      <p:tavLst>
                                        <p:tav tm="0">
                                          <p:val>
                                            <p:strVal val="ppt_w"/>
                                          </p:val>
                                        </p:tav>
                                        <p:tav tm="100000">
                                          <p:val>
                                            <p:strVal val="ppt_w*0.70"/>
                                          </p:val>
                                        </p:tav>
                                      </p:tavLst>
                                    </p:anim>
                                    <p:anim calcmode="lin" valueType="num">
                                      <p:cBhvr>
                                        <p:cTn id="163" dur="1000"/>
                                        <p:tgtEl>
                                          <p:spTgt spid="4">
                                            <p:txEl>
                                              <p:pRg st="6" end="6"/>
                                            </p:txEl>
                                          </p:spTgt>
                                        </p:tgtEl>
                                        <p:attrNameLst>
                                          <p:attrName>ppt_h</p:attrName>
                                        </p:attrNameLst>
                                      </p:cBhvr>
                                      <p:tavLst>
                                        <p:tav tm="0">
                                          <p:val>
                                            <p:strVal val="ppt_h"/>
                                          </p:val>
                                        </p:tav>
                                        <p:tav tm="100000">
                                          <p:val>
                                            <p:strVal val="ppt_h"/>
                                          </p:val>
                                        </p:tav>
                                      </p:tavLst>
                                    </p:anim>
                                    <p:animEffect transition="out" filter="fade">
                                      <p:cBhvr>
                                        <p:cTn id="164" dur="1000"/>
                                        <p:tgtEl>
                                          <p:spTgt spid="4">
                                            <p:txEl>
                                              <p:pRg st="6" end="6"/>
                                            </p:txEl>
                                          </p:spTgt>
                                        </p:tgtEl>
                                      </p:cBhvr>
                                    </p:animEffect>
                                    <p:set>
                                      <p:cBhvr>
                                        <p:cTn id="165" dur="1" fill="hold">
                                          <p:stCondLst>
                                            <p:cond delay="999"/>
                                          </p:stCondLst>
                                        </p:cTn>
                                        <p:tgtEl>
                                          <p:spTgt spid="4">
                                            <p:txEl>
                                              <p:pRg st="6" end="6"/>
                                            </p:txEl>
                                          </p:spTgt>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55" presetClass="exit" presetSubtype="0" fill="hold" grpId="0" nodeType="clickEffect">
                                  <p:stCondLst>
                                    <p:cond delay="0"/>
                                  </p:stCondLst>
                                  <p:childTnLst>
                                    <p:anim calcmode="lin" valueType="num">
                                      <p:cBhvr>
                                        <p:cTn id="169" dur="1000"/>
                                        <p:tgtEl>
                                          <p:spTgt spid="4">
                                            <p:txEl>
                                              <p:pRg st="7" end="7"/>
                                            </p:txEl>
                                          </p:spTgt>
                                        </p:tgtEl>
                                        <p:attrNameLst>
                                          <p:attrName>ppt_w</p:attrName>
                                        </p:attrNameLst>
                                      </p:cBhvr>
                                      <p:tavLst>
                                        <p:tav tm="0">
                                          <p:val>
                                            <p:strVal val="ppt_w"/>
                                          </p:val>
                                        </p:tav>
                                        <p:tav tm="100000">
                                          <p:val>
                                            <p:strVal val="ppt_w*0.70"/>
                                          </p:val>
                                        </p:tav>
                                      </p:tavLst>
                                    </p:anim>
                                    <p:anim calcmode="lin" valueType="num">
                                      <p:cBhvr>
                                        <p:cTn id="170" dur="1000"/>
                                        <p:tgtEl>
                                          <p:spTgt spid="4">
                                            <p:txEl>
                                              <p:pRg st="7" end="7"/>
                                            </p:txEl>
                                          </p:spTgt>
                                        </p:tgtEl>
                                        <p:attrNameLst>
                                          <p:attrName>ppt_h</p:attrName>
                                        </p:attrNameLst>
                                      </p:cBhvr>
                                      <p:tavLst>
                                        <p:tav tm="0">
                                          <p:val>
                                            <p:strVal val="ppt_h"/>
                                          </p:val>
                                        </p:tav>
                                        <p:tav tm="100000">
                                          <p:val>
                                            <p:strVal val="ppt_h"/>
                                          </p:val>
                                        </p:tav>
                                      </p:tavLst>
                                    </p:anim>
                                    <p:animEffect transition="out" filter="fade">
                                      <p:cBhvr>
                                        <p:cTn id="171" dur="1000"/>
                                        <p:tgtEl>
                                          <p:spTgt spid="4">
                                            <p:txEl>
                                              <p:pRg st="7" end="7"/>
                                            </p:txEl>
                                          </p:spTgt>
                                        </p:tgtEl>
                                      </p:cBhvr>
                                    </p:animEffect>
                                    <p:set>
                                      <p:cBhvr>
                                        <p:cTn id="172" dur="1" fill="hold">
                                          <p:stCondLst>
                                            <p:cond delay="999"/>
                                          </p:stCondLst>
                                        </p:cTn>
                                        <p:tgtEl>
                                          <p:spTgt spid="4">
                                            <p:txEl>
                                              <p:pRg st="7" end="7"/>
                                            </p:txEl>
                                          </p:spTgt>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55" presetClass="exit" presetSubtype="0" fill="hold" grpId="0" nodeType="clickEffect">
                                  <p:stCondLst>
                                    <p:cond delay="0"/>
                                  </p:stCondLst>
                                  <p:childTnLst>
                                    <p:anim calcmode="lin" valueType="num">
                                      <p:cBhvr>
                                        <p:cTn id="176" dur="1000"/>
                                        <p:tgtEl>
                                          <p:spTgt spid="4">
                                            <p:txEl>
                                              <p:pRg st="8" end="8"/>
                                            </p:txEl>
                                          </p:spTgt>
                                        </p:tgtEl>
                                        <p:attrNameLst>
                                          <p:attrName>ppt_w</p:attrName>
                                        </p:attrNameLst>
                                      </p:cBhvr>
                                      <p:tavLst>
                                        <p:tav tm="0">
                                          <p:val>
                                            <p:strVal val="ppt_w"/>
                                          </p:val>
                                        </p:tav>
                                        <p:tav tm="100000">
                                          <p:val>
                                            <p:strVal val="ppt_w*0.70"/>
                                          </p:val>
                                        </p:tav>
                                      </p:tavLst>
                                    </p:anim>
                                    <p:anim calcmode="lin" valueType="num">
                                      <p:cBhvr>
                                        <p:cTn id="177" dur="1000"/>
                                        <p:tgtEl>
                                          <p:spTgt spid="4">
                                            <p:txEl>
                                              <p:pRg st="8" end="8"/>
                                            </p:txEl>
                                          </p:spTgt>
                                        </p:tgtEl>
                                        <p:attrNameLst>
                                          <p:attrName>ppt_h</p:attrName>
                                        </p:attrNameLst>
                                      </p:cBhvr>
                                      <p:tavLst>
                                        <p:tav tm="0">
                                          <p:val>
                                            <p:strVal val="ppt_h"/>
                                          </p:val>
                                        </p:tav>
                                        <p:tav tm="100000">
                                          <p:val>
                                            <p:strVal val="ppt_h"/>
                                          </p:val>
                                        </p:tav>
                                      </p:tavLst>
                                    </p:anim>
                                    <p:animEffect transition="out" filter="fade">
                                      <p:cBhvr>
                                        <p:cTn id="178" dur="1000"/>
                                        <p:tgtEl>
                                          <p:spTgt spid="4">
                                            <p:txEl>
                                              <p:pRg st="8" end="8"/>
                                            </p:txEl>
                                          </p:spTgt>
                                        </p:tgtEl>
                                      </p:cBhvr>
                                    </p:animEffect>
                                    <p:set>
                                      <p:cBhvr>
                                        <p:cTn id="179" dur="1" fill="hold">
                                          <p:stCondLst>
                                            <p:cond delay="999"/>
                                          </p:stCondLst>
                                        </p:cTn>
                                        <p:tgtEl>
                                          <p:spTgt spid="4">
                                            <p:txEl>
                                              <p:pRg st="8" end="8"/>
                                            </p:txEl>
                                          </p:spTgt>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nodeType="clickEffect">
                                  <p:stCondLst>
                                    <p:cond delay="0"/>
                                  </p:stCondLst>
                                  <p:childTnLst>
                                    <p:set>
                                      <p:cBhvr>
                                        <p:cTn id="183" dur="1" fill="hold">
                                          <p:stCondLst>
                                            <p:cond delay="0"/>
                                          </p:stCondLst>
                                        </p:cTn>
                                        <p:tgtEl>
                                          <p:spTgt spid="8"/>
                                        </p:tgtEl>
                                        <p:attrNameLst>
                                          <p:attrName>style.visibility</p:attrName>
                                        </p:attrNameLst>
                                      </p:cBhvr>
                                      <p:to>
                                        <p:strVal val="visible"/>
                                      </p:to>
                                    </p:set>
                                    <p:anim calcmode="lin" valueType="num">
                                      <p:cBhvr additive="base">
                                        <p:cTn id="184" dur="500" fill="hold"/>
                                        <p:tgtEl>
                                          <p:spTgt spid="8"/>
                                        </p:tgtEl>
                                        <p:attrNameLst>
                                          <p:attrName>ppt_x</p:attrName>
                                        </p:attrNameLst>
                                      </p:cBhvr>
                                      <p:tavLst>
                                        <p:tav tm="0">
                                          <p:val>
                                            <p:strVal val="#ppt_x"/>
                                          </p:val>
                                        </p:tav>
                                        <p:tav tm="100000">
                                          <p:val>
                                            <p:strVal val="#ppt_x"/>
                                          </p:val>
                                        </p:tav>
                                      </p:tavLst>
                                    </p:anim>
                                    <p:anim calcmode="lin" valueType="num">
                                      <p:cBhvr additive="base">
                                        <p:cTn id="18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16" presetClass="exit" presetSubtype="21" fill="hold" nodeType="clickEffect">
                                  <p:stCondLst>
                                    <p:cond delay="0"/>
                                  </p:stCondLst>
                                  <p:childTnLst>
                                    <p:animEffect transition="out" filter="barn(inVertical)">
                                      <p:cBhvr>
                                        <p:cTn id="189" dur="500"/>
                                        <p:tgtEl>
                                          <p:spTgt spid="8"/>
                                        </p:tgtEl>
                                      </p:cBhvr>
                                    </p:animEffect>
                                    <p:set>
                                      <p:cBhvr>
                                        <p:cTn id="190" dur="1" fill="hold">
                                          <p:stCondLst>
                                            <p:cond delay="499"/>
                                          </p:stCondLst>
                                        </p:cTn>
                                        <p:tgtEl>
                                          <p:spTgt spid="8"/>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3" presetClass="entr" presetSubtype="10" fill="hold" nodeType="clickEffect">
                                  <p:stCondLst>
                                    <p:cond delay="0"/>
                                  </p:stCondLst>
                                  <p:childTnLst>
                                    <p:set>
                                      <p:cBhvr>
                                        <p:cTn id="194" dur="1" fill="hold">
                                          <p:stCondLst>
                                            <p:cond delay="0"/>
                                          </p:stCondLst>
                                        </p:cTn>
                                        <p:tgtEl>
                                          <p:spTgt spid="4">
                                            <p:txEl>
                                              <p:pRg st="5" end="5"/>
                                            </p:txEl>
                                          </p:spTgt>
                                        </p:tgtEl>
                                        <p:attrNameLst>
                                          <p:attrName>style.visibility</p:attrName>
                                        </p:attrNameLst>
                                      </p:cBhvr>
                                      <p:to>
                                        <p:strVal val="visible"/>
                                      </p:to>
                                    </p:set>
                                    <p:animEffect transition="in" filter="blinds(horizontal)">
                                      <p:cBhvr>
                                        <p:cTn id="195" dur="500"/>
                                        <p:tgtEl>
                                          <p:spTgt spid="4">
                                            <p:txEl>
                                              <p:pRg st="5" end="5"/>
                                            </p:txEl>
                                          </p:spTgt>
                                        </p:tgtEl>
                                      </p:cBhvr>
                                    </p:animEffect>
                                  </p:childTnLst>
                                </p:cTn>
                              </p:par>
                            </p:childTnLst>
                          </p:cTn>
                        </p:par>
                      </p:childTnLst>
                    </p:cTn>
                  </p:par>
                  <p:par>
                    <p:cTn id="196" fill="hold">
                      <p:stCondLst>
                        <p:cond delay="indefinite"/>
                      </p:stCondLst>
                      <p:childTnLst>
                        <p:par>
                          <p:cTn id="197" fill="hold">
                            <p:stCondLst>
                              <p:cond delay="0"/>
                            </p:stCondLst>
                            <p:childTnLst>
                              <p:par>
                                <p:cTn id="198" presetID="2" presetClass="entr" presetSubtype="4" fill="hold" nodeType="clickEffect">
                                  <p:stCondLst>
                                    <p:cond delay="0"/>
                                  </p:stCondLst>
                                  <p:childTnLst>
                                    <p:set>
                                      <p:cBhvr>
                                        <p:cTn id="199" dur="1" fill="hold">
                                          <p:stCondLst>
                                            <p:cond delay="0"/>
                                          </p:stCondLst>
                                        </p:cTn>
                                        <p:tgtEl>
                                          <p:spTgt spid="4">
                                            <p:txEl>
                                              <p:pRg st="6" end="6"/>
                                            </p:txEl>
                                          </p:spTgt>
                                        </p:tgtEl>
                                        <p:attrNameLst>
                                          <p:attrName>style.visibility</p:attrName>
                                        </p:attrNameLst>
                                      </p:cBhvr>
                                      <p:to>
                                        <p:strVal val="visible"/>
                                      </p:to>
                                    </p:set>
                                    <p:anim calcmode="lin" valueType="num">
                                      <p:cBhvr additive="base">
                                        <p:cTn id="200"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01"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nodeType="clickEffect">
                                  <p:stCondLst>
                                    <p:cond delay="0"/>
                                  </p:stCondLst>
                                  <p:childTnLst>
                                    <p:set>
                                      <p:cBhvr>
                                        <p:cTn id="205" dur="1" fill="hold">
                                          <p:stCondLst>
                                            <p:cond delay="0"/>
                                          </p:stCondLst>
                                        </p:cTn>
                                        <p:tgtEl>
                                          <p:spTgt spid="4">
                                            <p:txEl>
                                              <p:pRg st="7" end="7"/>
                                            </p:txEl>
                                          </p:spTgt>
                                        </p:tgtEl>
                                        <p:attrNameLst>
                                          <p:attrName>style.visibility</p:attrName>
                                        </p:attrNameLst>
                                      </p:cBhvr>
                                      <p:to>
                                        <p:strVal val="visible"/>
                                      </p:to>
                                    </p:set>
                                    <p:anim calcmode="lin" valueType="num">
                                      <p:cBhvr additive="base">
                                        <p:cTn id="206"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07"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2" presetClass="entr" presetSubtype="4" fill="hold" nodeType="clickEffect">
                                  <p:stCondLst>
                                    <p:cond delay="0"/>
                                  </p:stCondLst>
                                  <p:childTnLst>
                                    <p:set>
                                      <p:cBhvr>
                                        <p:cTn id="211" dur="1" fill="hold">
                                          <p:stCondLst>
                                            <p:cond delay="0"/>
                                          </p:stCondLst>
                                        </p:cTn>
                                        <p:tgtEl>
                                          <p:spTgt spid="9"/>
                                        </p:tgtEl>
                                        <p:attrNameLst>
                                          <p:attrName>style.visibility</p:attrName>
                                        </p:attrNameLst>
                                      </p:cBhvr>
                                      <p:to>
                                        <p:strVal val="visible"/>
                                      </p:to>
                                    </p:set>
                                    <p:anim calcmode="lin" valueType="num">
                                      <p:cBhvr additive="base">
                                        <p:cTn id="212" dur="500" fill="hold"/>
                                        <p:tgtEl>
                                          <p:spTgt spid="9"/>
                                        </p:tgtEl>
                                        <p:attrNameLst>
                                          <p:attrName>ppt_x</p:attrName>
                                        </p:attrNameLst>
                                      </p:cBhvr>
                                      <p:tavLst>
                                        <p:tav tm="0">
                                          <p:val>
                                            <p:strVal val="#ppt_x"/>
                                          </p:val>
                                        </p:tav>
                                        <p:tav tm="100000">
                                          <p:val>
                                            <p:strVal val="#ppt_x"/>
                                          </p:val>
                                        </p:tav>
                                      </p:tavLst>
                                    </p:anim>
                                    <p:anim calcmode="lin" valueType="num">
                                      <p:cBhvr additive="base">
                                        <p:cTn id="2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37" presetClass="exit" presetSubtype="0" fill="hold" nodeType="clickEffect">
                                  <p:stCondLst>
                                    <p:cond delay="0"/>
                                  </p:stCondLst>
                                  <p:childTnLst>
                                    <p:animEffect transition="out" filter="fade">
                                      <p:cBhvr>
                                        <p:cTn id="217" dur="1000"/>
                                        <p:tgtEl>
                                          <p:spTgt spid="9"/>
                                        </p:tgtEl>
                                      </p:cBhvr>
                                    </p:animEffect>
                                    <p:anim calcmode="lin" valueType="num">
                                      <p:cBhvr>
                                        <p:cTn id="218" dur="1000"/>
                                        <p:tgtEl>
                                          <p:spTgt spid="9"/>
                                        </p:tgtEl>
                                        <p:attrNameLst>
                                          <p:attrName>ppt_x</p:attrName>
                                        </p:attrNameLst>
                                      </p:cBhvr>
                                      <p:tavLst>
                                        <p:tav tm="0">
                                          <p:val>
                                            <p:strVal val="ppt_x"/>
                                          </p:val>
                                        </p:tav>
                                        <p:tav tm="100000">
                                          <p:val>
                                            <p:strVal val="ppt_x"/>
                                          </p:val>
                                        </p:tav>
                                      </p:tavLst>
                                    </p:anim>
                                    <p:anim calcmode="lin" valueType="num">
                                      <p:cBhvr>
                                        <p:cTn id="219" dur="100" decel="100000"/>
                                        <p:tgtEl>
                                          <p:spTgt spid="9"/>
                                        </p:tgtEl>
                                        <p:attrNameLst>
                                          <p:attrName>ppt_y</p:attrName>
                                        </p:attrNameLst>
                                      </p:cBhvr>
                                      <p:tavLst>
                                        <p:tav tm="0">
                                          <p:val>
                                            <p:strVal val="ppt_y"/>
                                          </p:val>
                                        </p:tav>
                                        <p:tav tm="100000">
                                          <p:val>
                                            <p:strVal val="ppt_y-.03"/>
                                          </p:val>
                                        </p:tav>
                                      </p:tavLst>
                                    </p:anim>
                                    <p:anim calcmode="lin" valueType="num">
                                      <p:cBhvr>
                                        <p:cTn id="220" dur="900" accel="100000">
                                          <p:stCondLst>
                                            <p:cond delay="100"/>
                                          </p:stCondLst>
                                        </p:cTn>
                                        <p:tgtEl>
                                          <p:spTgt spid="9"/>
                                        </p:tgtEl>
                                        <p:attrNameLst>
                                          <p:attrName>ppt_y</p:attrName>
                                        </p:attrNameLst>
                                      </p:cBhvr>
                                      <p:tavLst>
                                        <p:tav tm="0">
                                          <p:val>
                                            <p:strVal val="ppt_y"/>
                                          </p:val>
                                        </p:tav>
                                        <p:tav tm="100000">
                                          <p:val>
                                            <p:strVal val="ppt_y+1"/>
                                          </p:val>
                                        </p:tav>
                                      </p:tavLst>
                                    </p:anim>
                                    <p:set>
                                      <p:cBhvr>
                                        <p:cTn id="221" dur="1" fill="hold">
                                          <p:stCondLst>
                                            <p:cond delay="999"/>
                                          </p:stCondLst>
                                        </p:cTn>
                                        <p:tgtEl>
                                          <p:spTgt spid="9"/>
                                        </p:tgtEl>
                                        <p:attrNameLst>
                                          <p:attrName>style.visibility</p:attrName>
                                        </p:attrNameLst>
                                      </p:cBhvr>
                                      <p:to>
                                        <p:strVal val="hidden"/>
                                      </p:to>
                                    </p:set>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nodeType="clickEffect">
                                  <p:stCondLst>
                                    <p:cond delay="0"/>
                                  </p:stCondLst>
                                  <p:childTnLst>
                                    <p:set>
                                      <p:cBhvr>
                                        <p:cTn id="225" dur="1" fill="hold">
                                          <p:stCondLst>
                                            <p:cond delay="0"/>
                                          </p:stCondLst>
                                        </p:cTn>
                                        <p:tgtEl>
                                          <p:spTgt spid="4">
                                            <p:txEl>
                                              <p:pRg st="9" end="9"/>
                                            </p:txEl>
                                          </p:spTgt>
                                        </p:tgtEl>
                                        <p:attrNameLst>
                                          <p:attrName>style.visibility</p:attrName>
                                        </p:attrNameLst>
                                      </p:cBhvr>
                                      <p:to>
                                        <p:strVal val="visible"/>
                                      </p:to>
                                    </p:set>
                                    <p:anim calcmode="lin" valueType="num">
                                      <p:cBhvr additive="base">
                                        <p:cTn id="226"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27"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nodeType="clickEffect">
                                  <p:stCondLst>
                                    <p:cond delay="0"/>
                                  </p:stCondLst>
                                  <p:childTnLst>
                                    <p:set>
                                      <p:cBhvr>
                                        <p:cTn id="231" dur="1" fill="hold">
                                          <p:stCondLst>
                                            <p:cond delay="0"/>
                                          </p:stCondLst>
                                        </p:cTn>
                                        <p:tgtEl>
                                          <p:spTgt spid="4">
                                            <p:txEl>
                                              <p:pRg st="10" end="10"/>
                                            </p:txEl>
                                          </p:spTgt>
                                        </p:tgtEl>
                                        <p:attrNameLst>
                                          <p:attrName>style.visibility</p:attrName>
                                        </p:attrNameLst>
                                      </p:cBhvr>
                                      <p:to>
                                        <p:strVal val="visible"/>
                                      </p:to>
                                    </p:set>
                                    <p:anim calcmode="lin" valueType="num">
                                      <p:cBhvr additive="base">
                                        <p:cTn id="232"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33"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 presetClass="entr" presetSubtype="4" fill="hold" nodeType="clickEffect">
                                  <p:stCondLst>
                                    <p:cond delay="0"/>
                                  </p:stCondLst>
                                  <p:childTnLst>
                                    <p:set>
                                      <p:cBhvr>
                                        <p:cTn id="237" dur="1" fill="hold">
                                          <p:stCondLst>
                                            <p:cond delay="0"/>
                                          </p:stCondLst>
                                        </p:cTn>
                                        <p:tgtEl>
                                          <p:spTgt spid="10"/>
                                        </p:tgtEl>
                                        <p:attrNameLst>
                                          <p:attrName>style.visibility</p:attrName>
                                        </p:attrNameLst>
                                      </p:cBhvr>
                                      <p:to>
                                        <p:strVal val="visible"/>
                                      </p:to>
                                    </p:set>
                                    <p:anim calcmode="lin" valueType="num">
                                      <p:cBhvr additive="base">
                                        <p:cTn id="238" dur="500" fill="hold"/>
                                        <p:tgtEl>
                                          <p:spTgt spid="10"/>
                                        </p:tgtEl>
                                        <p:attrNameLst>
                                          <p:attrName>ppt_x</p:attrName>
                                        </p:attrNameLst>
                                      </p:cBhvr>
                                      <p:tavLst>
                                        <p:tav tm="0">
                                          <p:val>
                                            <p:strVal val="#ppt_x"/>
                                          </p:val>
                                        </p:tav>
                                        <p:tav tm="100000">
                                          <p:val>
                                            <p:strVal val="#ppt_x"/>
                                          </p:val>
                                        </p:tav>
                                      </p:tavLst>
                                    </p:anim>
                                    <p:anim calcmode="lin" valueType="num">
                                      <p:cBhvr additive="base">
                                        <p:cTn id="2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20" presetClass="exit" presetSubtype="0" fill="hold" nodeType="clickEffect">
                                  <p:stCondLst>
                                    <p:cond delay="0"/>
                                  </p:stCondLst>
                                  <p:childTnLst>
                                    <p:animEffect transition="out" filter="wedge">
                                      <p:cBhvr>
                                        <p:cTn id="243" dur="2000"/>
                                        <p:tgtEl>
                                          <p:spTgt spid="10"/>
                                        </p:tgtEl>
                                      </p:cBhvr>
                                    </p:animEffect>
                                    <p:set>
                                      <p:cBhvr>
                                        <p:cTn id="244" dur="1" fill="hold">
                                          <p:stCondLst>
                                            <p:cond delay="1999"/>
                                          </p:stCondLst>
                                        </p:cTn>
                                        <p:tgtEl>
                                          <p:spTgt spid="10"/>
                                        </p:tgtEl>
                                        <p:attrNameLst>
                                          <p:attrName>style.visibility</p:attrName>
                                        </p:attrNameLst>
                                      </p:cBhvr>
                                      <p:to>
                                        <p:strVal val="hidden"/>
                                      </p:to>
                                    </p:set>
                                  </p:childTnLst>
                                </p:cTn>
                              </p:par>
                            </p:childTnLst>
                          </p:cTn>
                        </p:par>
                      </p:childTnLst>
                    </p:cTn>
                  </p:par>
                  <p:par>
                    <p:cTn id="245" fill="hold">
                      <p:stCondLst>
                        <p:cond delay="indefinite"/>
                      </p:stCondLst>
                      <p:childTnLst>
                        <p:par>
                          <p:cTn id="246" fill="hold">
                            <p:stCondLst>
                              <p:cond delay="0"/>
                            </p:stCondLst>
                            <p:childTnLst>
                              <p:par>
                                <p:cTn id="247" presetID="2" presetClass="entr" presetSubtype="4" fill="hold" nodeType="clickEffect">
                                  <p:stCondLst>
                                    <p:cond delay="0"/>
                                  </p:stCondLst>
                                  <p:childTnLst>
                                    <p:set>
                                      <p:cBhvr>
                                        <p:cTn id="248" dur="1" fill="hold">
                                          <p:stCondLst>
                                            <p:cond delay="0"/>
                                          </p:stCondLst>
                                        </p:cTn>
                                        <p:tgtEl>
                                          <p:spTgt spid="4">
                                            <p:txEl>
                                              <p:pRg st="11" end="11"/>
                                            </p:txEl>
                                          </p:spTgt>
                                        </p:tgtEl>
                                        <p:attrNameLst>
                                          <p:attrName>style.visibility</p:attrName>
                                        </p:attrNameLst>
                                      </p:cBhvr>
                                      <p:to>
                                        <p:strVal val="visible"/>
                                      </p:to>
                                    </p:set>
                                    <p:anim calcmode="lin" valueType="num">
                                      <p:cBhvr additive="base">
                                        <p:cTn id="249"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50"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2836</TotalTime>
  <Words>1892</Words>
  <Application>Microsoft Office PowerPoint</Application>
  <PresentationFormat>Widescreen</PresentationFormat>
  <Paragraphs>168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Algerian</vt:lpstr>
      <vt:lpstr>Arial</vt:lpstr>
      <vt:lpstr>Cambria Math</vt:lpstr>
      <vt:lpstr>Times New Roman</vt:lpstr>
      <vt:lpstr>Trebuchet MS</vt:lpstr>
      <vt:lpstr>Wingdings</vt:lpstr>
      <vt:lpstr>Wingdings 3</vt:lpstr>
      <vt:lpstr>Facet</vt:lpstr>
      <vt:lpstr>Applied Physics(Com. Sc) BS CS   Semester-I Course Code:  L-6(Energy) IUB &amp; All Affiliated Colleges.  Reality Awards Boost Up (YT-Channel)</vt:lpstr>
      <vt:lpstr>Energy</vt:lpstr>
      <vt:lpstr>Types of Energy</vt:lpstr>
      <vt:lpstr>Forms of Energy</vt:lpstr>
      <vt:lpstr>Work-Energy Theorem:</vt:lpstr>
      <vt:lpstr>Law of Conservation of Energy</vt:lpstr>
      <vt:lpstr>Law of Conservation of Energy</vt:lpstr>
      <vt:lpstr>Sources of Energy</vt:lpstr>
      <vt:lpstr>Conventional Sources of Energy</vt:lpstr>
      <vt:lpstr>Difference b/w Conventional and Non-conventional sources</vt:lpstr>
      <vt:lpstr>Non-Conventional Sources</vt:lpstr>
      <vt:lpstr>Non-Conventional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Physics(Com. Sc) BS CS   Semester-I Course Code:  L-3(Energy) IUB &amp; All Affiliated Colleges.  Reality Awards Boost Up (YT-Channel)</dc:title>
  <dc:creator>TEAM CREATIVES</dc:creator>
  <cp:lastModifiedBy>TEAM CREATIVES</cp:lastModifiedBy>
  <cp:revision>53</cp:revision>
  <dcterms:created xsi:type="dcterms:W3CDTF">2023-12-09T16:54:42Z</dcterms:created>
  <dcterms:modified xsi:type="dcterms:W3CDTF">2023-12-31T16:36:39Z</dcterms:modified>
</cp:coreProperties>
</file>